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256" r:id="rId2"/>
    <p:sldId id="257" r:id="rId3"/>
    <p:sldId id="258" r:id="rId4"/>
    <p:sldId id="259" r:id="rId5"/>
    <p:sldId id="260" r:id="rId6"/>
    <p:sldId id="261" r:id="rId7"/>
    <p:sldId id="263" r:id="rId8"/>
    <p:sldId id="481" r:id="rId9"/>
    <p:sldId id="386" r:id="rId10"/>
    <p:sldId id="267" r:id="rId11"/>
    <p:sldId id="262" r:id="rId12"/>
    <p:sldId id="285" r:id="rId13"/>
    <p:sldId id="286" r:id="rId14"/>
    <p:sldId id="287" r:id="rId15"/>
    <p:sldId id="269" r:id="rId16"/>
    <p:sldId id="293" r:id="rId17"/>
    <p:sldId id="291" r:id="rId18"/>
    <p:sldId id="389" r:id="rId19"/>
    <p:sldId id="412" r:id="rId20"/>
    <p:sldId id="462" r:id="rId21"/>
    <p:sldId id="303" r:id="rId22"/>
    <p:sldId id="463" r:id="rId23"/>
    <p:sldId id="294" r:id="rId24"/>
    <p:sldId id="464" r:id="rId25"/>
    <p:sldId id="295" r:id="rId26"/>
    <p:sldId id="465" r:id="rId27"/>
    <p:sldId id="296" r:id="rId28"/>
    <p:sldId id="466" r:id="rId29"/>
    <p:sldId id="390" r:id="rId30"/>
    <p:sldId id="467" r:id="rId31"/>
    <p:sldId id="391" r:id="rId32"/>
    <p:sldId id="468" r:id="rId33"/>
    <p:sldId id="392" r:id="rId34"/>
    <p:sldId id="469" r:id="rId35"/>
    <p:sldId id="393" r:id="rId36"/>
    <p:sldId id="470" r:id="rId37"/>
    <p:sldId id="297" r:id="rId38"/>
    <p:sldId id="411"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394" r:id="rId75"/>
    <p:sldId id="402" r:id="rId76"/>
    <p:sldId id="397" r:id="rId77"/>
    <p:sldId id="395" r:id="rId78"/>
    <p:sldId id="403" r:id="rId79"/>
    <p:sldId id="398" r:id="rId80"/>
    <p:sldId id="396" r:id="rId81"/>
    <p:sldId id="471" r:id="rId82"/>
    <p:sldId id="472" r:id="rId83"/>
    <p:sldId id="351" r:id="rId84"/>
    <p:sldId id="473" r:id="rId85"/>
    <p:sldId id="352" r:id="rId86"/>
    <p:sldId id="474" r:id="rId87"/>
    <p:sldId id="353" r:id="rId88"/>
    <p:sldId id="479" r:id="rId89"/>
    <p:sldId id="354" r:id="rId90"/>
    <p:sldId id="480" r:id="rId91"/>
    <p:sldId id="407" r:id="rId92"/>
    <p:sldId id="475" r:id="rId93"/>
    <p:sldId id="408" r:id="rId94"/>
    <p:sldId id="476" r:id="rId95"/>
    <p:sldId id="409" r:id="rId96"/>
    <p:sldId id="477" r:id="rId97"/>
    <p:sldId id="410" r:id="rId98"/>
    <p:sldId id="478" r:id="rId99"/>
    <p:sldId id="355" r:id="rId100"/>
    <p:sldId id="448" r:id="rId101"/>
    <p:sldId id="449" r:id="rId102"/>
    <p:sldId id="450" r:id="rId103"/>
    <p:sldId id="451" r:id="rId104"/>
    <p:sldId id="452" r:id="rId105"/>
    <p:sldId id="453" r:id="rId106"/>
    <p:sldId id="454" r:id="rId107"/>
    <p:sldId id="455" r:id="rId108"/>
    <p:sldId id="456" r:id="rId109"/>
    <p:sldId id="457" r:id="rId110"/>
    <p:sldId id="459" r:id="rId111"/>
    <p:sldId id="460" r:id="rId112"/>
    <p:sldId id="461" r:id="rId113"/>
    <p:sldId id="283" r:id="rId1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28" autoAdjust="0"/>
    <p:restoredTop sz="94679"/>
  </p:normalViewPr>
  <p:slideViewPr>
    <p:cSldViewPr snapToGrid="0">
      <p:cViewPr varScale="1">
        <p:scale>
          <a:sx n="76" d="100"/>
          <a:sy n="76" d="100"/>
        </p:scale>
        <p:origin x="10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19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320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7871" y="1852810"/>
            <a:ext cx="11609058" cy="3302001"/>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41897"/>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spc="-38"/>
            </a:lvl1pPr>
          </a:lstStyle>
          <a:p>
            <a:r>
              <a:t>Fact information</a:t>
            </a:r>
          </a:p>
        </p:txBody>
      </p:sp>
      <p:sp>
        <p:nvSpPr>
          <p:cNvPr id="107" name="Body Level One…"/>
          <p:cNvSpPr txBox="1">
            <a:spLocks noGrp="1"/>
          </p:cNvSpPr>
          <p:nvPr>
            <p:ph type="body" idx="1" hasCustomPrompt="1"/>
          </p:nvPr>
        </p:nvSpPr>
        <p:spPr>
          <a:xfrm>
            <a:off x="698500" y="572574"/>
            <a:ext cx="11607800" cy="5637406"/>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862804876_960x639.jpg"/>
          <p:cNvSpPr>
            <a:spLocks noGrp="1"/>
          </p:cNvSpPr>
          <p:nvPr>
            <p:ph type="pic" sz="quarter" idx="21"/>
          </p:nvPr>
        </p:nvSpPr>
        <p:spPr>
          <a:xfrm>
            <a:off x="6545374" y="5099050"/>
            <a:ext cx="5952902" cy="3962400"/>
          </a:xfrm>
          <a:prstGeom prst="rect">
            <a:avLst/>
          </a:prstGeom>
        </p:spPr>
        <p:txBody>
          <a:bodyPr lIns="91439" tIns="45719" rIns="91439" bIns="45719">
            <a:noAutofit/>
          </a:bodyPr>
          <a:lstStyle/>
          <a:p>
            <a:endParaRPr/>
          </a:p>
        </p:txBody>
      </p:sp>
      <p:sp>
        <p:nvSpPr>
          <p:cNvPr id="125" name="824910546_2681x1332.jpg"/>
          <p:cNvSpPr>
            <a:spLocks noGrp="1"/>
          </p:cNvSpPr>
          <p:nvPr>
            <p:ph type="pic" idx="22"/>
          </p:nvPr>
        </p:nvSpPr>
        <p:spPr>
          <a:xfrm>
            <a:off x="-5214707" y="647700"/>
            <a:ext cx="16967201" cy="8429807"/>
          </a:xfrm>
          <a:prstGeom prst="rect">
            <a:avLst/>
          </a:prstGeom>
        </p:spPr>
        <p:txBody>
          <a:bodyPr lIns="91439" tIns="45719" rIns="91439" bIns="45719">
            <a:noAutofit/>
          </a:bodyPr>
          <a:lstStyle/>
          <a:p>
            <a:endParaRPr/>
          </a:p>
        </p:txBody>
      </p:sp>
      <p:sp>
        <p:nvSpPr>
          <p:cNvPr id="126" name="575395635_960x639.jpg"/>
          <p:cNvSpPr>
            <a:spLocks noGrp="1"/>
          </p:cNvSpPr>
          <p:nvPr>
            <p:ph type="pic" sz="quarter" idx="23"/>
          </p:nvPr>
        </p:nvSpPr>
        <p:spPr>
          <a:xfrm>
            <a:off x="6553200" y="698500"/>
            <a:ext cx="5956300" cy="396466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824550" y="-232551"/>
            <a:ext cx="15056595" cy="1004965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698500" y="86320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50" name="Presentation Title"/>
          <p:cNvSpPr txBox="1">
            <a:spLocks noGrp="1"/>
          </p:cNvSpPr>
          <p:nvPr>
            <p:ph type="title" hasCustomPrompt="1"/>
          </p:nvPr>
        </p:nvSpPr>
        <p:spPr>
          <a:xfrm>
            <a:off x="697871" y="1852809"/>
            <a:ext cx="11609059" cy="3302003"/>
          </a:xfrm>
          <a:prstGeom prst="rect">
            <a:avLst/>
          </a:prstGeom>
        </p:spPr>
        <p:txBody>
          <a:bodyPr anchor="b"/>
          <a:lstStyle>
            <a:lvl1pPr>
              <a:defRPr sz="8200" spc="-164"/>
            </a:lvl1pPr>
          </a:lstStyle>
          <a:p>
            <a:r>
              <a:t>Presentation Title</a:t>
            </a:r>
          </a:p>
        </p:txBody>
      </p:sp>
      <p:sp>
        <p:nvSpPr>
          <p:cNvPr id="151" name="Body Level One…"/>
          <p:cNvSpPr txBox="1">
            <a:spLocks noGrp="1"/>
          </p:cNvSpPr>
          <p:nvPr>
            <p:ph type="body" sz="quarter" idx="21" hasCustomPrompt="1"/>
          </p:nvPr>
        </p:nvSpPr>
        <p:spPr>
          <a:xfrm>
            <a:off x="698500" y="5105400"/>
            <a:ext cx="11607800" cy="1441898"/>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52"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1447800" y="0"/>
            <a:ext cx="15935460" cy="97536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715913"/>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Image"/>
          <p:cNvSpPr>
            <a:spLocks noGrp="1"/>
          </p:cNvSpPr>
          <p:nvPr>
            <p:ph type="pic" idx="21"/>
          </p:nvPr>
        </p:nvSpPr>
        <p:spPr>
          <a:xfrm>
            <a:off x="5245100" y="673100"/>
            <a:ext cx="8382202" cy="8388543"/>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98500" y="2959100"/>
            <a:ext cx="11607800" cy="6096000"/>
          </a:xfrm>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2" name="Body Level One…"/>
          <p:cNvSpPr txBox="1">
            <a:spLocks noGrp="1"/>
          </p:cNvSpPr>
          <p:nvPr>
            <p:ph type="body" sz="half" idx="1" hasCustomPrompt="1"/>
          </p:nvPr>
        </p:nvSpPr>
        <p:spPr>
          <a:xfrm>
            <a:off x="698500" y="3479800"/>
            <a:ext cx="5105400" cy="5588000"/>
          </a:xfrm>
          <a:prstGeom prst="rect">
            <a:avLst/>
          </a:prstGeom>
        </p:spPr>
        <p:txBody>
          <a:bodyPr/>
          <a:lstStyle/>
          <a:p>
            <a:r>
              <a:t>Slide bullet text</a:t>
            </a:r>
          </a:p>
          <a:p>
            <a:pPr lvl="1"/>
            <a:endParaRPr/>
          </a:p>
          <a:p>
            <a:pPr lvl="2"/>
            <a:endParaRPr/>
          </a:p>
          <a:p>
            <a:pPr lvl="3"/>
            <a:endParaRPr/>
          </a:p>
          <a:p>
            <a:pPr lvl="4"/>
            <a:endParaRPr/>
          </a:p>
        </p:txBody>
      </p:sp>
      <p:sp>
        <p:nvSpPr>
          <p:cNvPr id="63" name="824910546_2681x1332.jpg"/>
          <p:cNvSpPr>
            <a:spLocks noGrp="1"/>
          </p:cNvSpPr>
          <p:nvPr>
            <p:ph type="pic" idx="22"/>
          </p:nvPr>
        </p:nvSpPr>
        <p:spPr>
          <a:xfrm>
            <a:off x="825500" y="647700"/>
            <a:ext cx="16967200" cy="8429806"/>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Body Level One…"/>
          <p:cNvSpPr txBox="1">
            <a:spLocks noGrp="1"/>
          </p:cNvSpPr>
          <p:nvPr>
            <p:ph type="body" idx="1" hasCustomPrompt="1"/>
          </p:nvPr>
        </p:nvSpPr>
        <p:spPr>
          <a:xfrm>
            <a:off x="698500" y="2959100"/>
            <a:ext cx="11607800" cy="6096000"/>
          </a:xfrm>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98500" y="2956892"/>
            <a:ext cx="11607800" cy="609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矩形 2"/>
          <p:cNvSpPr txBox="1"/>
          <p:nvPr/>
        </p:nvSpPr>
        <p:spPr>
          <a:xfrm>
            <a:off x="1467388" y="3952572"/>
            <a:ext cx="9507412" cy="10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584200">
              <a:lnSpc>
                <a:spcPct val="120000"/>
              </a:lnSpc>
              <a:defRPr sz="5500" b="1" spc="45"/>
            </a:lvl1pPr>
          </a:lstStyle>
          <a:p>
            <a:r>
              <a:t>傅立叶变换光谱测量技术</a:t>
            </a:r>
          </a:p>
        </p:txBody>
      </p:sp>
      <p:sp>
        <p:nvSpPr>
          <p:cNvPr id="162" name="基于Matlab的仿真实验"/>
          <p:cNvSpPr txBox="1"/>
          <p:nvPr/>
        </p:nvSpPr>
        <p:spPr>
          <a:xfrm>
            <a:off x="1511191" y="4971424"/>
            <a:ext cx="30019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7022">
              <a:defRPr sz="2200" b="1">
                <a:solidFill>
                  <a:srgbClr val="E3E3E3"/>
                </a:solidFill>
              </a:defRPr>
            </a:lvl1pPr>
          </a:lstStyle>
          <a:p>
            <a:r>
              <a:t>基于Python的仿真实验</a:t>
            </a:r>
          </a:p>
        </p:txBody>
      </p:sp>
      <p:sp>
        <p:nvSpPr>
          <p:cNvPr id="163" name="刘祥东   黄润华"/>
          <p:cNvSpPr txBox="1"/>
          <p:nvPr/>
        </p:nvSpPr>
        <p:spPr>
          <a:xfrm>
            <a:off x="1473200" y="7127553"/>
            <a:ext cx="280312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3" indent="0" algn="l">
              <a:lnSpc>
                <a:spcPct val="90000"/>
              </a:lnSpc>
              <a:spcBef>
                <a:spcPts val="3200"/>
              </a:spcBef>
              <a:defRPr sz="2700" b="1"/>
            </a:pPr>
            <a:r>
              <a:t>黄润华   杨超</a:t>
            </a:r>
          </a:p>
        </p:txBody>
      </p:sp>
      <p:sp>
        <p:nvSpPr>
          <p:cNvPr id="164" name="文本框 1"/>
          <p:cNvSpPr txBox="1"/>
          <p:nvPr/>
        </p:nvSpPr>
        <p:spPr>
          <a:xfrm>
            <a:off x="1473200" y="1591313"/>
            <a:ext cx="226942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584200">
              <a:lnSpc>
                <a:spcPct val="120000"/>
              </a:lnSpc>
              <a:defRPr sz="2400" b="1">
                <a:solidFill>
                  <a:srgbClr val="A9A9A9"/>
                </a:solidFill>
              </a:defRPr>
            </a:lvl1pPr>
          </a:lstStyle>
          <a:p>
            <a:r>
              <a:t>#OUC2021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4206280"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正弦噪声影响</a:t>
            </a:r>
            <a:endParaRPr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线性噪声影响</a:t>
            </a:r>
            <a:endParaRPr dirty="0">
              <a:solidFill>
                <a:srgbClr val="6C6C6C"/>
              </a:solidFill>
            </a:endParaRPr>
          </a:p>
        </p:txBody>
      </p:sp>
      <p:sp>
        <p:nvSpPr>
          <p:cNvPr id="9" name="幅值：相同或不同">
            <a:extLst>
              <a:ext uri="{FF2B5EF4-FFF2-40B4-BE49-F238E27FC236}">
                <a16:creationId xmlns:a16="http://schemas.microsoft.com/office/drawing/2014/main" id="{18F3C771-9F21-491A-8D8D-62CC818E71BD}"/>
              </a:ext>
            </a:extLst>
          </p:cNvPr>
          <p:cNvSpPr txBox="1"/>
          <p:nvPr/>
        </p:nvSpPr>
        <p:spPr>
          <a:xfrm>
            <a:off x="1272686" y="6782065"/>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联合噪声影响</a:t>
            </a:r>
            <a:endParaRPr dirty="0"/>
          </a:p>
        </p:txBody>
      </p:sp>
    </p:spTree>
    <p:extLst>
      <p:ext uri="{BB962C8B-B14F-4D97-AF65-F5344CB8AC3E}">
        <p14:creationId xmlns:p14="http://schemas.microsoft.com/office/powerpoint/2010/main" val="29006029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053213"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a:t>
            </a:r>
            <a:r>
              <a:rPr dirty="0" err="1"/>
              <a:t>实验结果</a:t>
            </a:r>
            <a:r>
              <a:rPr dirty="0"/>
              <a:t> - </a:t>
            </a:r>
            <a:r>
              <a:rPr lang="en-US" dirty="0"/>
              <a:t>5</a:t>
            </a:r>
            <a:r>
              <a:rPr dirty="0"/>
              <a:t>32nm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倾斜误差为正弦误差</a:t>
            </a:r>
            <a:endParaRPr dirty="0"/>
          </a:p>
        </p:txBody>
      </p:sp>
    </p:spTree>
    <p:extLst>
      <p:ext uri="{BB962C8B-B14F-4D97-AF65-F5344CB8AC3E}">
        <p14:creationId xmlns:p14="http://schemas.microsoft.com/office/powerpoint/2010/main" val="138480436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7DCCFE74-BAB2-4886-9972-B873A4F51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0569762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8ACA8E7A-D061-4142-B7DC-3AD0C62A3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9931929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7B6293BF-5683-4049-ADBC-61CA0CDBA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3030029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053213"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倾斜误差为随机误差</a:t>
            </a:r>
            <a:endParaRPr dirty="0"/>
          </a:p>
        </p:txBody>
      </p:sp>
    </p:spTree>
    <p:extLst>
      <p:ext uri="{BB962C8B-B14F-4D97-AF65-F5344CB8AC3E}">
        <p14:creationId xmlns:p14="http://schemas.microsoft.com/office/powerpoint/2010/main" val="156922517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6AA4E77E-91C7-4069-B49D-89EE45E60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2798734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61FD7FAB-20F9-4021-BD33-68EBC225A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8956314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4EE2CC4F-38E4-4323-8470-6EC508005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05731095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053213"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倾斜误差为随机误差</a:t>
            </a:r>
            <a:endParaRPr dirty="0">
              <a:solidFill>
                <a:srgbClr val="6C6C6C"/>
              </a:solidFill>
            </a:endParaRPr>
          </a:p>
        </p:txBody>
      </p:sp>
      <p:sp>
        <p:nvSpPr>
          <p:cNvPr id="8" name="幅值：相同或不同">
            <a:extLst>
              <a:ext uri="{FF2B5EF4-FFF2-40B4-BE49-F238E27FC236}">
                <a16:creationId xmlns:a16="http://schemas.microsoft.com/office/drawing/2014/main" id="{8D23B68B-4DA6-4CEB-AF13-5A3E274E4E15}"/>
              </a:ext>
            </a:extLst>
          </p:cNvPr>
          <p:cNvSpPr txBox="1"/>
          <p:nvPr/>
        </p:nvSpPr>
        <p:spPr>
          <a:xfrm>
            <a:off x="1272685" y="5505540"/>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倾斜误差为线性误差</a:t>
            </a:r>
            <a:endParaRPr dirty="0"/>
          </a:p>
        </p:txBody>
      </p:sp>
    </p:spTree>
    <p:extLst>
      <p:ext uri="{BB962C8B-B14F-4D97-AF65-F5344CB8AC3E}">
        <p14:creationId xmlns:p14="http://schemas.microsoft.com/office/powerpoint/2010/main" val="26627330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15A31839-1F63-49C7-A126-E4285E87C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109"/>
            <a:ext cx="13004800" cy="7802880"/>
          </a:xfrm>
          <a:prstGeom prst="rect">
            <a:avLst/>
          </a:prstGeom>
        </p:spPr>
      </p:pic>
    </p:spTree>
    <p:extLst>
      <p:ext uri="{BB962C8B-B14F-4D97-AF65-F5344CB8AC3E}">
        <p14:creationId xmlns:p14="http://schemas.microsoft.com/office/powerpoint/2010/main" val="3249290232"/>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3BCE6D3C-C209-466F-B2E6-EA9323F40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5675139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60FC4549-ECB0-473B-A915-B5FB0195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2500814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AC419EF9-5AC1-4132-8D43-E11517D44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2513452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2"/>
          <p:cNvSpPr txBox="1"/>
          <p:nvPr/>
        </p:nvSpPr>
        <p:spPr>
          <a:xfrm>
            <a:off x="1275264" y="3429125"/>
            <a:ext cx="10454272" cy="2895349"/>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80000"/>
              </a:lnSpc>
              <a:defRPr sz="20000" b="1" spc="-400"/>
            </a:lvl1pPr>
          </a:lstStyle>
          <a:p>
            <a:r>
              <a:t>Thanks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2AE2119D-D0CE-4DB5-A678-2323DCFB9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7498"/>
            <a:ext cx="13004800" cy="7802880"/>
          </a:xfrm>
          <a:prstGeom prst="rect">
            <a:avLst/>
          </a:prstGeom>
        </p:spPr>
      </p:pic>
    </p:spTree>
    <p:extLst>
      <p:ext uri="{BB962C8B-B14F-4D97-AF65-F5344CB8AC3E}">
        <p14:creationId xmlns:p14="http://schemas.microsoft.com/office/powerpoint/2010/main" val="21633663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2B5F64CB-E7DF-4930-8395-7BBFE030A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9223722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EB9229FC-16EC-46D4-BE0E-67B532468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7426812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随机噪声影响</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endParaRPr dirty="0"/>
          </a:p>
        </p:txBody>
      </p:sp>
      <p:pic>
        <p:nvPicPr>
          <p:cNvPr id="4" name="图片 3">
            <a:extLst>
              <a:ext uri="{FF2B5EF4-FFF2-40B4-BE49-F238E27FC236}">
                <a16:creationId xmlns:a16="http://schemas.microsoft.com/office/drawing/2014/main" id="{7DCB2F2F-7815-4F5A-B1DA-CDAF4D4C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800388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endParaRPr dirty="0"/>
          </a:p>
        </p:txBody>
      </p:sp>
      <p:pic>
        <p:nvPicPr>
          <p:cNvPr id="4" name="图片 3">
            <a:extLst>
              <a:ext uri="{FF2B5EF4-FFF2-40B4-BE49-F238E27FC236}">
                <a16:creationId xmlns:a16="http://schemas.microsoft.com/office/drawing/2014/main" id="{70F9CDD7-8165-41F3-AA25-B476BD622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661892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线性噪声影响</a:t>
            </a:r>
            <a:endParaRPr dirty="0"/>
          </a:p>
        </p:txBody>
      </p:sp>
    </p:spTree>
    <p:extLst>
      <p:ext uri="{BB962C8B-B14F-4D97-AF65-F5344CB8AC3E}">
        <p14:creationId xmlns:p14="http://schemas.microsoft.com/office/powerpoint/2010/main" val="9384017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所有线性噪声</a:t>
            </a:r>
            <a:endParaRPr dirty="0"/>
          </a:p>
        </p:txBody>
      </p:sp>
      <p:pic>
        <p:nvPicPr>
          <p:cNvPr id="3" name="图片 2">
            <a:extLst>
              <a:ext uri="{FF2B5EF4-FFF2-40B4-BE49-F238E27FC236}">
                <a16:creationId xmlns:a16="http://schemas.microsoft.com/office/drawing/2014/main" id="{79C7AA67-132E-4D7C-B57A-E5E3DC7FD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521583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实验内容</a:t>
            </a:r>
          </a:p>
        </p:txBody>
      </p:sp>
      <p:sp>
        <p:nvSpPr>
          <p:cNvPr id="167" name="仿真同时考虑有限扫描长度和采样间隔误差两因素影响下的傅里叶变换光谱测量系统的光谱测量曲线。误差可以是随机、线性或正弦变化的。以632.8nm 的HeNe 激光和 532nm 的 YAG 激光为例为例。采样间隔 79.1nm。"/>
          <p:cNvSpPr txBox="1"/>
          <p:nvPr/>
        </p:nvSpPr>
        <p:spPr>
          <a:xfrm>
            <a:off x="1578801" y="2302911"/>
            <a:ext cx="9124086" cy="2641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defRPr sz="3300">
                <a:latin typeface="Helvetica"/>
                <a:ea typeface="Helvetica"/>
                <a:cs typeface="Helvetica"/>
                <a:sym typeface="Helvetica"/>
              </a:defRPr>
            </a:pPr>
            <a:r>
              <a:rPr dirty="0" err="1"/>
              <a:t>仿真</a:t>
            </a:r>
            <a:r>
              <a:rPr lang="zh-CN" altLang="en-US" dirty="0"/>
              <a:t>同时考虑有限长度、采样间隔误差和动镜倾斜</a:t>
            </a:r>
            <a:r>
              <a:rPr dirty="0" err="1"/>
              <a:t>误差</a:t>
            </a:r>
            <a:r>
              <a:rPr lang="zh-CN" altLang="en-US" dirty="0"/>
              <a:t>多</a:t>
            </a:r>
            <a:r>
              <a:rPr dirty="0"/>
              <a:t>因素影响下的傅里叶变换光谱测量系统的光谱测量曲线。误差可以是随机、线性或正弦变化的。以</a:t>
            </a:r>
            <a:r>
              <a:rPr dirty="0">
                <a:latin typeface="+mn-lt"/>
                <a:ea typeface="+mn-ea"/>
                <a:cs typeface="+mn-cs"/>
                <a:sym typeface="Helvetica Neue"/>
              </a:rPr>
              <a:t>632.8nm </a:t>
            </a:r>
            <a:r>
              <a:rPr dirty="0" err="1"/>
              <a:t>的</a:t>
            </a:r>
            <a:r>
              <a:rPr dirty="0" err="1">
                <a:latin typeface="+mn-lt"/>
                <a:ea typeface="+mn-ea"/>
                <a:cs typeface="+mn-cs"/>
                <a:sym typeface="Helvetica Neue"/>
              </a:rPr>
              <a:t>HeNe</a:t>
            </a:r>
            <a:r>
              <a:rPr dirty="0">
                <a:latin typeface="+mn-lt"/>
                <a:ea typeface="+mn-ea"/>
                <a:cs typeface="+mn-cs"/>
                <a:sym typeface="Helvetica Neue"/>
              </a:rPr>
              <a:t> </a:t>
            </a:r>
            <a:r>
              <a:rPr dirty="0" err="1"/>
              <a:t>激光和</a:t>
            </a:r>
            <a:r>
              <a:rPr dirty="0">
                <a:latin typeface="+mn-lt"/>
                <a:ea typeface="+mn-ea"/>
                <a:cs typeface="+mn-cs"/>
                <a:sym typeface="Helvetica Neue"/>
              </a:rPr>
              <a:t> 532nm </a:t>
            </a:r>
            <a:r>
              <a:rPr dirty="0"/>
              <a:t>的</a:t>
            </a:r>
            <a:r>
              <a:rPr dirty="0">
                <a:latin typeface="+mn-lt"/>
                <a:ea typeface="+mn-ea"/>
                <a:cs typeface="+mn-cs"/>
                <a:sym typeface="Helvetica Neue"/>
              </a:rPr>
              <a:t> YAG </a:t>
            </a:r>
            <a:r>
              <a:rPr dirty="0" err="1"/>
              <a:t>激光为例为例。采样间隔</a:t>
            </a:r>
            <a:r>
              <a:rPr dirty="0">
                <a:latin typeface="+mn-lt"/>
                <a:ea typeface="+mn-ea"/>
                <a:cs typeface="+mn-cs"/>
                <a:sym typeface="Helvetica Neue"/>
              </a:rPr>
              <a:t> 79.1nm</a:t>
            </a:r>
            <a:r>
              <a:rPr dirty="0"/>
              <a:t>。</a:t>
            </a:r>
          </a:p>
        </p:txBody>
      </p:sp>
      <p:grpSp>
        <p:nvGrpSpPr>
          <p:cNvPr id="170" name="Group"/>
          <p:cNvGrpSpPr/>
          <p:nvPr/>
        </p:nvGrpSpPr>
        <p:grpSpPr>
          <a:xfrm>
            <a:off x="697183" y="796391"/>
            <a:ext cx="863475" cy="863475"/>
            <a:chOff x="0" y="0"/>
            <a:chExt cx="863474" cy="863474"/>
          </a:xfrm>
        </p:grpSpPr>
        <p:sp>
          <p:nvSpPr>
            <p:cNvPr id="168" name="Circle"/>
            <p:cNvSpPr/>
            <p:nvPr/>
          </p:nvSpPr>
          <p:spPr>
            <a:xfrm>
              <a:off x="-1" y="-1"/>
              <a:ext cx="863476" cy="863475"/>
            </a:xfrm>
            <a:prstGeom prst="ellipse">
              <a:avLst/>
            </a:prstGeom>
            <a:solidFill>
              <a:schemeClr val="accent1">
                <a:hueOff val="117695"/>
                <a:lumOff val="-11358"/>
              </a:schemeClr>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69" name="01"/>
            <p:cNvSpPr txBox="1"/>
            <p:nvPr/>
          </p:nvSpPr>
          <p:spPr>
            <a:xfrm>
              <a:off x="126452" y="207371"/>
              <a:ext cx="610567" cy="4487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300">
                  <a:latin typeface="Helvetica Neue Medium"/>
                  <a:ea typeface="Helvetica Neue Medium"/>
                  <a:cs typeface="Helvetica Neue Medium"/>
                  <a:sym typeface="Helvetica Neue Medium"/>
                </a:defRPr>
              </a:lvl1pPr>
            </a:lstStyle>
            <a:p>
              <a:r>
                <a:t>01</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dirty="0"/>
              <a:t>L</a:t>
            </a:r>
            <a:r>
              <a:rPr lang="en-US" altLang="zh-CN" dirty="0"/>
              <a:t>inear Noise 1</a:t>
            </a:r>
            <a:endParaRPr dirty="0"/>
          </a:p>
        </p:txBody>
      </p:sp>
      <p:pic>
        <p:nvPicPr>
          <p:cNvPr id="4" name="图片 3">
            <a:extLst>
              <a:ext uri="{FF2B5EF4-FFF2-40B4-BE49-F238E27FC236}">
                <a16:creationId xmlns:a16="http://schemas.microsoft.com/office/drawing/2014/main" id="{71371CCB-0B20-4FEE-9761-8134483FB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047927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36238"/>
            <a:ext cx="6783267"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fr-FR" altLang="zh-CN" dirty="0">
                <a:latin typeface="ui-monospace"/>
              </a:rPr>
              <a:t>noise_linear1 = linspace(0,1,len(x0))</a:t>
            </a:r>
            <a:endParaRPr lang="zh-CN" altLang="en-US" dirty="0"/>
          </a:p>
        </p:txBody>
      </p:sp>
      <p:pic>
        <p:nvPicPr>
          <p:cNvPr id="4" name="图片 3">
            <a:extLst>
              <a:ext uri="{FF2B5EF4-FFF2-40B4-BE49-F238E27FC236}">
                <a16:creationId xmlns:a16="http://schemas.microsoft.com/office/drawing/2014/main" id="{ACB1497E-91E7-4D3E-99E4-5561885BB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28613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2</a:t>
            </a:r>
          </a:p>
        </p:txBody>
      </p:sp>
      <p:pic>
        <p:nvPicPr>
          <p:cNvPr id="4" name="图片 3">
            <a:extLst>
              <a:ext uri="{FF2B5EF4-FFF2-40B4-BE49-F238E27FC236}">
                <a16:creationId xmlns:a16="http://schemas.microsoft.com/office/drawing/2014/main" id="{DE846C94-5CFD-4F5A-8B9B-418A5E4D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709455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noise_linear2 = </a:t>
            </a:r>
            <a:r>
              <a:rPr lang="en-US" altLang="zh-CN" sz="3200" dirty="0" err="1"/>
              <a:t>signal.sawtooth</a:t>
            </a:r>
            <a:r>
              <a:rPr lang="en-US" altLang="zh-CN" sz="3200" dirty="0"/>
              <a:t>(2 * </a:t>
            </a:r>
            <a:r>
              <a:rPr lang="en-US" altLang="zh-CN" sz="3200" dirty="0" err="1"/>
              <a:t>np.pi</a:t>
            </a:r>
            <a:r>
              <a:rPr lang="en-US" altLang="zh-CN" sz="3200" dirty="0"/>
              <a:t> * 10 * noise_linear1, 0.5)</a:t>
            </a:r>
          </a:p>
        </p:txBody>
      </p:sp>
      <p:pic>
        <p:nvPicPr>
          <p:cNvPr id="4" name="图片 3">
            <a:extLst>
              <a:ext uri="{FF2B5EF4-FFF2-40B4-BE49-F238E27FC236}">
                <a16:creationId xmlns:a16="http://schemas.microsoft.com/office/drawing/2014/main" id="{A117DC31-4F82-4430-B907-DD538C8BF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13825647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3</a:t>
            </a:r>
          </a:p>
        </p:txBody>
      </p:sp>
      <p:pic>
        <p:nvPicPr>
          <p:cNvPr id="4" name="图片 3">
            <a:extLst>
              <a:ext uri="{FF2B5EF4-FFF2-40B4-BE49-F238E27FC236}">
                <a16:creationId xmlns:a16="http://schemas.microsoft.com/office/drawing/2014/main" id="{E357555F-8215-4C93-AA28-CE0E6D90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28645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noise_linear3 = </a:t>
            </a:r>
            <a:r>
              <a:rPr lang="en-US" altLang="zh-CN" sz="3200" dirty="0" err="1"/>
              <a:t>signal.sawtooth</a:t>
            </a:r>
            <a:r>
              <a:rPr lang="en-US" altLang="zh-CN" sz="3200" dirty="0"/>
              <a:t>(2 * </a:t>
            </a:r>
            <a:r>
              <a:rPr lang="en-US" altLang="zh-CN" sz="3200" dirty="0" err="1"/>
              <a:t>np.pi</a:t>
            </a:r>
            <a:r>
              <a:rPr lang="en-US" altLang="zh-CN" sz="3200" dirty="0"/>
              <a:t> * 15 * noise_linear1, 0.5)</a:t>
            </a:r>
          </a:p>
        </p:txBody>
      </p:sp>
      <p:pic>
        <p:nvPicPr>
          <p:cNvPr id="4" name="图片 3">
            <a:extLst>
              <a:ext uri="{FF2B5EF4-FFF2-40B4-BE49-F238E27FC236}">
                <a16:creationId xmlns:a16="http://schemas.microsoft.com/office/drawing/2014/main" id="{C878CE94-15E6-44CB-B312-381C32479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360812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4</a:t>
            </a:r>
          </a:p>
        </p:txBody>
      </p:sp>
      <p:pic>
        <p:nvPicPr>
          <p:cNvPr id="4" name="图片 3">
            <a:extLst>
              <a:ext uri="{FF2B5EF4-FFF2-40B4-BE49-F238E27FC236}">
                <a16:creationId xmlns:a16="http://schemas.microsoft.com/office/drawing/2014/main" id="{5EC597A0-0BE8-4B15-A848-9ED0FF196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60381272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noise_linear4 = </a:t>
            </a:r>
            <a:r>
              <a:rPr lang="en-US" altLang="zh-CN" sz="3200" dirty="0" err="1"/>
              <a:t>signal.sawtooth</a:t>
            </a:r>
            <a:r>
              <a:rPr lang="en-US" altLang="zh-CN" sz="3200" dirty="0"/>
              <a:t>(2 * </a:t>
            </a:r>
            <a:r>
              <a:rPr lang="en-US" altLang="zh-CN" sz="3200" dirty="0" err="1"/>
              <a:t>np.pi</a:t>
            </a:r>
            <a:r>
              <a:rPr lang="en-US" altLang="zh-CN" sz="3200" dirty="0"/>
              <a:t> * 20 * noise_linear1, 0.5)</a:t>
            </a:r>
          </a:p>
        </p:txBody>
      </p:sp>
      <p:pic>
        <p:nvPicPr>
          <p:cNvPr id="4" name="图片 3">
            <a:extLst>
              <a:ext uri="{FF2B5EF4-FFF2-40B4-BE49-F238E27FC236}">
                <a16:creationId xmlns:a16="http://schemas.microsoft.com/office/drawing/2014/main" id="{FB486BF2-6C54-4018-9701-C3BAB4C38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182254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5</a:t>
            </a:r>
          </a:p>
        </p:txBody>
      </p:sp>
      <p:pic>
        <p:nvPicPr>
          <p:cNvPr id="4" name="图片 3">
            <a:extLst>
              <a:ext uri="{FF2B5EF4-FFF2-40B4-BE49-F238E27FC236}">
                <a16:creationId xmlns:a16="http://schemas.microsoft.com/office/drawing/2014/main" id="{A53D901B-900C-4B96-AFE2-D4D11B60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350817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213182"/>
            <a:ext cx="12268743"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400" dirty="0"/>
              <a:t>noise_linear5 = </a:t>
            </a:r>
            <a:r>
              <a:rPr lang="en-US" altLang="zh-CN" sz="2400" dirty="0" err="1"/>
              <a:t>signal.square</a:t>
            </a:r>
            <a:r>
              <a:rPr lang="en-US" altLang="zh-CN" sz="2400" dirty="0"/>
              <a:t>(2 * </a:t>
            </a:r>
            <a:r>
              <a:rPr lang="en-US" altLang="zh-CN" sz="2400" dirty="0" err="1"/>
              <a:t>np.pi</a:t>
            </a:r>
            <a:r>
              <a:rPr lang="en-US" altLang="zh-CN" sz="2400" dirty="0"/>
              <a:t> * 10 * noise_linear1, duty=(noise_linear1 + 1)/2)</a:t>
            </a:r>
          </a:p>
        </p:txBody>
      </p:sp>
      <p:pic>
        <p:nvPicPr>
          <p:cNvPr id="4" name="图片 3">
            <a:extLst>
              <a:ext uri="{FF2B5EF4-FFF2-40B4-BE49-F238E27FC236}">
                <a16:creationId xmlns:a16="http://schemas.microsoft.com/office/drawing/2014/main" id="{3ECA2345-A6D4-4F36-B9FD-571544BCE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040244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3" name="幅值：相同或不同"/>
              <p:cNvSpPr txBox="1"/>
              <p:nvPr/>
            </p:nvSpPr>
            <p:spPr>
              <a:xfrm>
                <a:off x="1272686" y="2583776"/>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中心波长</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oMath>
                </a14:m>
                <a:r>
                  <a:t>：</a:t>
                </a:r>
                <a14:m>
                  <m:oMath xmlns:m="http://schemas.openxmlformats.org/officeDocument/2006/math">
                    <m:r>
                      <a:rPr sz="4150" i="1">
                        <a:solidFill>
                          <a:srgbClr val="FEFFFE"/>
                        </a:solidFill>
                        <a:latin typeface="Cambria Math" panose="02040503050406030204" pitchFamily="18" charset="0"/>
                      </a:rPr>
                      <m:t>632</m:t>
                    </m:r>
                    <m:r>
                      <a:rPr sz="4150" i="1">
                        <a:solidFill>
                          <a:srgbClr val="FEFFFE"/>
                        </a:solidFill>
                        <a:latin typeface="Cambria Math" panose="02040503050406030204" pitchFamily="18" charset="0"/>
                      </a:rPr>
                      <m:t>.</m:t>
                    </m:r>
                    <m:r>
                      <a:rPr sz="4150" i="1">
                        <a:solidFill>
                          <a:srgbClr val="FEFFFE"/>
                        </a:solidFill>
                        <a:latin typeface="Cambria Math" panose="02040503050406030204" pitchFamily="18" charset="0"/>
                      </a:rPr>
                      <m:t>8</m:t>
                    </m:r>
                    <m:r>
                      <a:rPr sz="4150" i="1">
                        <a:solidFill>
                          <a:srgbClr val="FEFFFE"/>
                        </a:solidFill>
                        <a:latin typeface="Cambria Math" panose="02040503050406030204" pitchFamily="18" charset="0"/>
                      </a:rPr>
                      <m:t>𝑛𝑚</m:t>
                    </m:r>
                  </m:oMath>
                </a14:m>
                <a:endParaRPr/>
              </a:p>
            </p:txBody>
          </p:sp>
        </mc:Choice>
        <mc:Fallback xmlns="">
          <p:sp>
            <p:nvSpPr>
              <p:cNvPr id="173"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76" name="Group"/>
          <p:cNvGrpSpPr/>
          <p:nvPr/>
        </p:nvGrpSpPr>
        <p:grpSpPr>
          <a:xfrm>
            <a:off x="698498" y="800100"/>
            <a:ext cx="863604" cy="863602"/>
            <a:chOff x="0" y="0"/>
            <a:chExt cx="863602" cy="863601"/>
          </a:xfrm>
        </p:grpSpPr>
        <p:sp>
          <p:nvSpPr>
            <p:cNvPr id="17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7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6</a:t>
            </a:r>
          </a:p>
        </p:txBody>
      </p:sp>
      <p:pic>
        <p:nvPicPr>
          <p:cNvPr id="4" name="图片 3">
            <a:extLst>
              <a:ext uri="{FF2B5EF4-FFF2-40B4-BE49-F238E27FC236}">
                <a16:creationId xmlns:a16="http://schemas.microsoft.com/office/drawing/2014/main" id="{ACF9F8E5-0699-4CF2-87D4-2BAD2689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4946802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82404"/>
            <a:ext cx="12578123" cy="105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800" dirty="0"/>
              <a:t>noise_linear6 = </a:t>
            </a:r>
            <a:r>
              <a:rPr lang="en-US" altLang="zh-CN" sz="2800" dirty="0" err="1"/>
              <a:t>signal.square</a:t>
            </a:r>
            <a:r>
              <a:rPr lang="en-US" altLang="zh-CN" sz="2800" dirty="0"/>
              <a:t>(2 * </a:t>
            </a:r>
            <a:r>
              <a:rPr lang="en-US" altLang="zh-CN" sz="2800" dirty="0" err="1"/>
              <a:t>np.pi</a:t>
            </a:r>
            <a:r>
              <a:rPr lang="en-US" altLang="zh-CN" sz="2800" dirty="0"/>
              <a:t> * 15 * noise_linear1, duty=(sig + 1)/2)</a:t>
            </a:r>
          </a:p>
        </p:txBody>
      </p:sp>
      <p:pic>
        <p:nvPicPr>
          <p:cNvPr id="8" name="图片 7">
            <a:extLst>
              <a:ext uri="{FF2B5EF4-FFF2-40B4-BE49-F238E27FC236}">
                <a16:creationId xmlns:a16="http://schemas.microsoft.com/office/drawing/2014/main" id="{55ABADAA-B762-4DC2-8829-F9A19AE2E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7459306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7</a:t>
            </a:r>
          </a:p>
        </p:txBody>
      </p:sp>
      <p:pic>
        <p:nvPicPr>
          <p:cNvPr id="4" name="图片 3">
            <a:extLst>
              <a:ext uri="{FF2B5EF4-FFF2-40B4-BE49-F238E27FC236}">
                <a16:creationId xmlns:a16="http://schemas.microsoft.com/office/drawing/2014/main" id="{CA7E805D-0E16-4905-AA97-79EB2992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418318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213182"/>
            <a:ext cx="12268743"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400" dirty="0"/>
              <a:t>noise_linear7 = </a:t>
            </a:r>
            <a:r>
              <a:rPr lang="en-US" altLang="zh-CN" sz="2400" dirty="0" err="1"/>
              <a:t>signal.square</a:t>
            </a:r>
            <a:r>
              <a:rPr lang="en-US" altLang="zh-CN" sz="2400" dirty="0"/>
              <a:t>(2 * </a:t>
            </a:r>
            <a:r>
              <a:rPr lang="en-US" altLang="zh-CN" sz="2400" dirty="0" err="1"/>
              <a:t>np.pi</a:t>
            </a:r>
            <a:r>
              <a:rPr lang="en-US" altLang="zh-CN" sz="2400" dirty="0"/>
              <a:t> * 20 * noise_linear1, duty=(noise_linear1 + 1)/2)</a:t>
            </a:r>
          </a:p>
        </p:txBody>
      </p:sp>
      <p:pic>
        <p:nvPicPr>
          <p:cNvPr id="6" name="图片 5">
            <a:extLst>
              <a:ext uri="{FF2B5EF4-FFF2-40B4-BE49-F238E27FC236}">
                <a16:creationId xmlns:a16="http://schemas.microsoft.com/office/drawing/2014/main" id="{E60776BE-40C8-4C25-9E64-60CF15E4A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0247026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8</a:t>
            </a:r>
          </a:p>
        </p:txBody>
      </p:sp>
      <p:pic>
        <p:nvPicPr>
          <p:cNvPr id="4" name="图片 3">
            <a:extLst>
              <a:ext uri="{FF2B5EF4-FFF2-40B4-BE49-F238E27FC236}">
                <a16:creationId xmlns:a16="http://schemas.microsoft.com/office/drawing/2014/main" id="{8AC1ECC2-2C5D-46F3-9AE9-B05C245E0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144858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36238"/>
            <a:ext cx="12045926"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dirty="0"/>
              <a:t>noise_linear8 = </a:t>
            </a:r>
            <a:r>
              <a:rPr lang="en-US" altLang="zh-CN" dirty="0" err="1"/>
              <a:t>signal.sawtooth</a:t>
            </a:r>
            <a:r>
              <a:rPr lang="en-US" altLang="zh-CN" dirty="0"/>
              <a:t>(2 * </a:t>
            </a:r>
            <a:r>
              <a:rPr lang="en-US" altLang="zh-CN" dirty="0" err="1"/>
              <a:t>np.pi</a:t>
            </a:r>
            <a:r>
              <a:rPr lang="en-US" altLang="zh-CN" dirty="0"/>
              <a:t> * 4 * noise_linear1)</a:t>
            </a:r>
          </a:p>
        </p:txBody>
      </p:sp>
      <p:pic>
        <p:nvPicPr>
          <p:cNvPr id="6" name="图片 5">
            <a:extLst>
              <a:ext uri="{FF2B5EF4-FFF2-40B4-BE49-F238E27FC236}">
                <a16:creationId xmlns:a16="http://schemas.microsoft.com/office/drawing/2014/main" id="{FDBC303C-980C-4FDF-88AB-847FE787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 y="1950720"/>
            <a:ext cx="13004800" cy="7802880"/>
          </a:xfrm>
          <a:prstGeom prst="rect">
            <a:avLst/>
          </a:prstGeom>
        </p:spPr>
      </p:pic>
    </p:spTree>
    <p:extLst>
      <p:ext uri="{BB962C8B-B14F-4D97-AF65-F5344CB8AC3E}">
        <p14:creationId xmlns:p14="http://schemas.microsoft.com/office/powerpoint/2010/main" val="323686801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9</a:t>
            </a:r>
          </a:p>
        </p:txBody>
      </p:sp>
      <p:pic>
        <p:nvPicPr>
          <p:cNvPr id="4" name="图片 3">
            <a:extLst>
              <a:ext uri="{FF2B5EF4-FFF2-40B4-BE49-F238E27FC236}">
                <a16:creationId xmlns:a16="http://schemas.microsoft.com/office/drawing/2014/main" id="{511F7581-56EE-4166-A7C1-13D715CF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67862902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136238"/>
            <a:ext cx="12045926"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dirty="0"/>
              <a:t>noise_linear9 = </a:t>
            </a:r>
            <a:r>
              <a:rPr lang="en-US" altLang="zh-CN" dirty="0" err="1"/>
              <a:t>signal.sawtooth</a:t>
            </a:r>
            <a:r>
              <a:rPr lang="en-US" altLang="zh-CN" dirty="0"/>
              <a:t>(2 * </a:t>
            </a:r>
            <a:r>
              <a:rPr lang="en-US" altLang="zh-CN" dirty="0" err="1"/>
              <a:t>np.pi</a:t>
            </a:r>
            <a:r>
              <a:rPr lang="en-US" altLang="zh-CN" dirty="0"/>
              <a:t> * 8 * noise_linear1)</a:t>
            </a:r>
          </a:p>
        </p:txBody>
      </p:sp>
      <p:pic>
        <p:nvPicPr>
          <p:cNvPr id="4" name="图片 3">
            <a:extLst>
              <a:ext uri="{FF2B5EF4-FFF2-40B4-BE49-F238E27FC236}">
                <a16:creationId xmlns:a16="http://schemas.microsoft.com/office/drawing/2014/main" id="{7582FE64-4CAA-44E2-8E59-6E8B1B495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6851759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线性噪声影响</a:t>
            </a:r>
            <a:endParaRPr dirty="0">
              <a:solidFill>
                <a:srgbClr val="6C6C6C"/>
              </a:solidFill>
            </a:endParaRPr>
          </a:p>
        </p:txBody>
      </p:sp>
      <p:sp>
        <p:nvSpPr>
          <p:cNvPr id="9" name="幅值：相同或不同">
            <a:extLst>
              <a:ext uri="{FF2B5EF4-FFF2-40B4-BE49-F238E27FC236}">
                <a16:creationId xmlns:a16="http://schemas.microsoft.com/office/drawing/2014/main" id="{18F3C771-9F21-491A-8D8D-62CC818E71BD}"/>
              </a:ext>
            </a:extLst>
          </p:cNvPr>
          <p:cNvSpPr txBox="1"/>
          <p:nvPr/>
        </p:nvSpPr>
        <p:spPr>
          <a:xfrm>
            <a:off x="1272686" y="6782065"/>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联合噪声影响</a:t>
            </a:r>
            <a:endParaRPr dirty="0"/>
          </a:p>
        </p:txBody>
      </p:sp>
    </p:spTree>
    <p:extLst>
      <p:ext uri="{BB962C8B-B14F-4D97-AF65-F5344CB8AC3E}">
        <p14:creationId xmlns:p14="http://schemas.microsoft.com/office/powerpoint/2010/main" val="7534238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倾斜误差为正弦误差</a:t>
            </a:r>
            <a:endParaRPr dirty="0"/>
          </a:p>
        </p:txBody>
      </p:sp>
    </p:spTree>
    <p:extLst>
      <p:ext uri="{BB962C8B-B14F-4D97-AF65-F5344CB8AC3E}">
        <p14:creationId xmlns:p14="http://schemas.microsoft.com/office/powerpoint/2010/main" val="38528511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9" name="幅值：相同或不同"/>
              <p:cNvSpPr txBox="1"/>
              <p:nvPr/>
            </p:nvSpPr>
            <p:spPr>
              <a:xfrm>
                <a:off x="1084422" y="2560002"/>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err="1"/>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rPr dirty="0"/>
                  <a:t>：</a:t>
                </a:r>
                <a14:m>
                  <m:oMath xmlns:m="http://schemas.openxmlformats.org/officeDocument/2006/math">
                    <m:r>
                      <a:rPr sz="4150" i="1">
                        <a:solidFill>
                          <a:srgbClr val="6C6C6B"/>
                        </a:solidFill>
                        <a:latin typeface="Cambria Math" panose="02040503050406030204" pitchFamily="18" charset="0"/>
                      </a:rPr>
                      <m:t>632</m:t>
                    </m:r>
                    <m:r>
                      <a:rPr sz="4150" i="1">
                        <a:solidFill>
                          <a:srgbClr val="6C6C6B"/>
                        </a:solidFill>
                        <a:latin typeface="Cambria Math" panose="02040503050406030204" pitchFamily="18" charset="0"/>
                      </a:rPr>
                      <m:t>.</m:t>
                    </m:r>
                    <m:r>
                      <a:rPr sz="4150" i="1">
                        <a:solidFill>
                          <a:srgbClr val="6C6C6B"/>
                        </a:solidFill>
                        <a:latin typeface="Cambria Math" panose="02040503050406030204" pitchFamily="18" charset="0"/>
                      </a:rPr>
                      <m:t>8</m:t>
                    </m:r>
                    <m:r>
                      <a:rPr sz="4150" i="1">
                        <a:solidFill>
                          <a:srgbClr val="6C6C6B"/>
                        </a:solidFill>
                        <a:latin typeface="Cambria Math" panose="02040503050406030204" pitchFamily="18" charset="0"/>
                      </a:rPr>
                      <m:t>𝑛𝑚</m:t>
                    </m:r>
                  </m:oMath>
                </a14:m>
                <a:endParaRPr dirty="0"/>
              </a:p>
            </p:txBody>
          </p:sp>
        </mc:Choice>
        <mc:Fallback xmlns="">
          <p:sp>
            <p:nvSpPr>
              <p:cNvPr id="179" name="幅值：相同或不同"/>
              <p:cNvSpPr txBox="1">
                <a:spLocks noRot="1" noChangeAspect="1" noMove="1" noResize="1" noEditPoints="1" noAdjustHandles="1" noChangeArrowheads="1" noChangeShapeType="1" noTextEdit="1"/>
              </p:cNvSpPr>
              <p:nvPr/>
            </p:nvSpPr>
            <p:spPr>
              <a:xfrm>
                <a:off x="1084422" y="2560002"/>
                <a:ext cx="4791826" cy="744965"/>
              </a:xfrm>
              <a:prstGeom prst="rect">
                <a:avLst/>
              </a:prstGeom>
              <a:blipFill>
                <a:blip r:embed="rId2"/>
                <a:stretch>
                  <a:fillRect l="-4071" r="-5216" b="-2541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幅值：相同或不同"/>
              <p:cNvSpPr txBox="1"/>
              <p:nvPr/>
            </p:nvSpPr>
            <p:spPr>
              <a:xfrm>
                <a:off x="1084422" y="3368470"/>
                <a:ext cx="11891076" cy="73937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lang="zh-CN" altLang="en-US" dirty="0"/>
                  <a:t>采样距离</a:t>
                </a:r>
                <a14:m>
                  <m:oMath xmlns:m="http://schemas.openxmlformats.org/officeDocument/2006/math">
                    <m:r>
                      <a:rPr lang="zh-CN" altLang="en-US" sz="3800" i="1">
                        <a:solidFill>
                          <a:srgbClr val="FEFFFE"/>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FEFFFE"/>
                        </a:solidFill>
                        <a:latin typeface="Cambria Math" panose="02040503050406030204" pitchFamily="18" charset="0"/>
                      </a:rPr>
                      <m:t>−</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2</m:t>
                        </m:r>
                      </m:e>
                      <m:sup>
                        <m:r>
                          <a:rPr lang="ar-AE" sz="4150" i="1">
                            <a:solidFill>
                              <a:srgbClr val="FEFFFE"/>
                            </a:solidFill>
                            <a:latin typeface="Cambria Math" panose="02040503050406030204" pitchFamily="18" charset="0"/>
                          </a:rPr>
                          <m:t>1</m:t>
                        </m:r>
                        <m:r>
                          <a:rPr lang="en-US" sz="4150" b="0" i="1" smtClean="0">
                            <a:solidFill>
                              <a:srgbClr val="FEFFFE"/>
                            </a:solidFill>
                            <a:latin typeface="Cambria Math" panose="02040503050406030204" pitchFamily="18" charset="0"/>
                          </a:rPr>
                          <m:t>4</m:t>
                        </m:r>
                      </m:sup>
                    </m:sSup>
                    <m:r>
                      <a:rPr lang="ar-AE" sz="4150" i="1">
                        <a:solidFill>
                          <a:srgbClr val="FEFFFE"/>
                        </a:solidFill>
                        <a:latin typeface="Cambria Math" panose="02040503050406030204" pitchFamily="18" charset="0"/>
                      </a:rPr>
                      <m:t>×</m:t>
                    </m:r>
                    <m:r>
                      <a:rPr lang="ar-AE" sz="4150" i="1">
                        <a:solidFill>
                          <a:srgbClr val="FEFFFE"/>
                        </a:solidFill>
                        <a:latin typeface="Cambria Math" panose="02040503050406030204" pitchFamily="18" charset="0"/>
                      </a:rPr>
                      <m:t>79</m:t>
                    </m:r>
                    <m:r>
                      <a:rPr lang="ar-AE" sz="4150" i="1">
                        <a:solidFill>
                          <a:srgbClr val="FEFFFE"/>
                        </a:solidFill>
                        <a:latin typeface="Cambria Math" panose="02040503050406030204" pitchFamily="18" charset="0"/>
                      </a:rPr>
                      <m:t>.</m:t>
                    </m:r>
                    <m:r>
                      <a:rPr lang="ar-AE" sz="4150" i="1">
                        <a:solidFill>
                          <a:srgbClr val="FEFFFE"/>
                        </a:solidFill>
                        <a:latin typeface="Cambria Math" panose="02040503050406030204" pitchFamily="18" charset="0"/>
                      </a:rPr>
                      <m:t>1</m:t>
                    </m:r>
                    <m:r>
                      <a:rPr lang="ar-AE" sz="4150" i="1">
                        <a:solidFill>
                          <a:srgbClr val="FEFFFE"/>
                        </a:solidFill>
                        <a:latin typeface="Cambria Math" panose="02040503050406030204" pitchFamily="18" charset="0"/>
                      </a:rPr>
                      <m:t>×</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10</m:t>
                        </m:r>
                      </m:e>
                      <m:sup>
                        <m:r>
                          <a:rPr lang="ar-AE" sz="4150" i="1">
                            <a:solidFill>
                              <a:srgbClr val="FEFFFE"/>
                            </a:solidFill>
                            <a:latin typeface="Cambria Math" panose="02040503050406030204" pitchFamily="18" charset="0"/>
                          </a:rPr>
                          <m:t>−</m:t>
                        </m:r>
                        <m:r>
                          <a:rPr lang="en-US" sz="4150" b="0" i="1" smtClean="0">
                            <a:solidFill>
                              <a:srgbClr val="FEFFFE"/>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2</m:t>
                        </m:r>
                      </m:e>
                      <m:sup>
                        <m:r>
                          <a:rPr lang="ar-AE" sz="4100" i="1">
                            <a:solidFill>
                              <a:srgbClr val="FEFFFE"/>
                            </a:solidFill>
                            <a:latin typeface="Cambria Math" panose="02040503050406030204" pitchFamily="18" charset="0"/>
                          </a:rPr>
                          <m:t>1</m:t>
                        </m:r>
                        <m:r>
                          <a:rPr lang="en-US" sz="4100" b="0" i="1" smtClean="0">
                            <a:solidFill>
                              <a:srgbClr val="FEFFFE"/>
                            </a:solidFill>
                            <a:latin typeface="Cambria Math" panose="02040503050406030204" pitchFamily="18" charset="0"/>
                          </a:rPr>
                          <m:t>4</m:t>
                        </m:r>
                      </m:sup>
                    </m:sSup>
                    <m:r>
                      <a:rPr lang="ar-AE" sz="4100" i="1">
                        <a:solidFill>
                          <a:srgbClr val="FEFFFE"/>
                        </a:solidFill>
                        <a:latin typeface="Cambria Math" panose="02040503050406030204" pitchFamily="18" charset="0"/>
                      </a:rPr>
                      <m:t>×</m:t>
                    </m:r>
                    <m:r>
                      <a:rPr lang="ar-AE" sz="4100" i="1">
                        <a:solidFill>
                          <a:srgbClr val="FEFFFE"/>
                        </a:solidFill>
                        <a:latin typeface="Cambria Math" panose="02040503050406030204" pitchFamily="18" charset="0"/>
                      </a:rPr>
                      <m:t>79</m:t>
                    </m:r>
                    <m:r>
                      <a:rPr lang="ar-AE" sz="4100" i="1">
                        <a:solidFill>
                          <a:srgbClr val="FEFFFE"/>
                        </a:solidFill>
                        <a:latin typeface="Cambria Math" panose="02040503050406030204" pitchFamily="18" charset="0"/>
                      </a:rPr>
                      <m:t>.</m:t>
                    </m:r>
                    <m:r>
                      <a:rPr lang="ar-AE" sz="4100" i="1">
                        <a:solidFill>
                          <a:srgbClr val="FEFFFE"/>
                        </a:solidFill>
                        <a:latin typeface="Cambria Math" panose="02040503050406030204" pitchFamily="18" charset="0"/>
                      </a:rPr>
                      <m:t>1</m:t>
                    </m:r>
                    <m:r>
                      <a:rPr lang="ar-AE" sz="4100" i="1">
                        <a:solidFill>
                          <a:srgbClr val="FEFFFE"/>
                        </a:solidFill>
                        <a:latin typeface="Cambria Math" panose="02040503050406030204" pitchFamily="18" charset="0"/>
                      </a:rPr>
                      <m:t>×</m:t>
                    </m:r>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10</m:t>
                        </m:r>
                      </m:e>
                      <m:sup>
                        <m:r>
                          <a:rPr lang="ar-AE" sz="4100" i="1">
                            <a:solidFill>
                              <a:srgbClr val="FEFFFE"/>
                            </a:solidFill>
                            <a:latin typeface="Cambria Math" panose="02040503050406030204" pitchFamily="18" charset="0"/>
                          </a:rPr>
                          <m:t>−</m:t>
                        </m:r>
                        <m:r>
                          <a:rPr lang="en-US" sz="4100" b="0" i="1" smtClean="0">
                            <a:solidFill>
                              <a:srgbClr val="FEFFFE"/>
                            </a:solidFill>
                            <a:latin typeface="Cambria Math" panose="02040503050406030204" pitchFamily="18" charset="0"/>
                          </a:rPr>
                          <m:t>9</m:t>
                        </m:r>
                      </m:sup>
                    </m:sSup>
                  </m:oMath>
                </a14:m>
                <a:endParaRPr dirty="0"/>
              </a:p>
            </p:txBody>
          </p:sp>
        </mc:Choice>
        <mc:Fallback xmlns="">
          <p:sp>
            <p:nvSpPr>
              <p:cNvPr id="180" name="幅值：相同或不同"/>
              <p:cNvSpPr txBox="1">
                <a:spLocks noRot="1" noChangeAspect="1" noMove="1" noResize="1" noEditPoints="1" noAdjustHandles="1" noChangeArrowheads="1" noChangeShapeType="1" noTextEdit="1"/>
              </p:cNvSpPr>
              <p:nvPr/>
            </p:nvSpPr>
            <p:spPr>
              <a:xfrm>
                <a:off x="1084422" y="3368470"/>
                <a:ext cx="11891076" cy="739370"/>
              </a:xfrm>
              <a:prstGeom prst="rect">
                <a:avLst/>
              </a:prstGeom>
              <a:blipFill>
                <a:blip r:embed="rId3"/>
                <a:stretch>
                  <a:fillRect l="-1640" b="-2562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83" name="Group"/>
          <p:cNvGrpSpPr/>
          <p:nvPr/>
        </p:nvGrpSpPr>
        <p:grpSpPr>
          <a:xfrm>
            <a:off x="698498" y="800100"/>
            <a:ext cx="863604" cy="863602"/>
            <a:chOff x="0" y="0"/>
            <a:chExt cx="863602" cy="863601"/>
          </a:xfrm>
        </p:grpSpPr>
        <p:sp>
          <p:nvSpPr>
            <p:cNvPr id="181"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82"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endParaRPr dirty="0"/>
          </a:p>
        </p:txBody>
      </p:sp>
      <p:pic>
        <p:nvPicPr>
          <p:cNvPr id="3" name="图片 2">
            <a:extLst>
              <a:ext uri="{FF2B5EF4-FFF2-40B4-BE49-F238E27FC236}">
                <a16:creationId xmlns:a16="http://schemas.microsoft.com/office/drawing/2014/main" id="{87A4FE3E-9D96-42A7-AAF5-35A361CB8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2179407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BC0EE815-E7DE-4876-A002-3DEF4562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7863203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46AD6A7A-53D1-4F83-BEE8-08F1C5DF3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610217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C18AC516-6631-413E-A2A0-C6860FF8E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902919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4" name="图片 3">
            <a:extLst>
              <a:ext uri="{FF2B5EF4-FFF2-40B4-BE49-F238E27FC236}">
                <a16:creationId xmlns:a16="http://schemas.microsoft.com/office/drawing/2014/main" id="{70F9CDD7-8165-41F3-AA25-B476BD622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9858304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82FFC4A2-D2F9-4178-8873-87EB8FCDD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8693914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799E6C0B-A75B-4F13-86FE-C7A3A8ED0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39006347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DAE68D74-5C0B-4C14-9B8A-3680E59B0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934865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DF10E6DD-C6B4-4C3E-97B4-1B80651A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3327711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437934"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倾斜误差为随机误差</a:t>
            </a:r>
            <a:endParaRPr dirty="0"/>
          </a:p>
        </p:txBody>
      </p:sp>
    </p:spTree>
    <p:extLst>
      <p:ext uri="{BB962C8B-B14F-4D97-AF65-F5344CB8AC3E}">
        <p14:creationId xmlns:p14="http://schemas.microsoft.com/office/powerpoint/2010/main" val="39421832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86" name="幅值：相同或不同"/>
              <p:cNvSpPr txBox="1"/>
              <p:nvPr/>
            </p:nvSpPr>
            <p:spPr>
              <a:xfrm>
                <a:off x="1113724" y="2642499"/>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t>：</a:t>
                </a:r>
                <a14:m>
                  <m:oMath xmlns:m="http://schemas.openxmlformats.org/officeDocument/2006/math">
                    <m:r>
                      <a:rPr sz="4150" i="1">
                        <a:solidFill>
                          <a:srgbClr val="6C6C6B"/>
                        </a:solidFill>
                        <a:latin typeface="Cambria Math" panose="02040503050406030204" pitchFamily="18" charset="0"/>
                      </a:rPr>
                      <m:t>632</m:t>
                    </m:r>
                    <m:r>
                      <a:rPr sz="4150" i="1">
                        <a:solidFill>
                          <a:srgbClr val="6C6C6B"/>
                        </a:solidFill>
                        <a:latin typeface="Cambria Math" panose="02040503050406030204" pitchFamily="18" charset="0"/>
                      </a:rPr>
                      <m:t>.</m:t>
                    </m:r>
                    <m:r>
                      <a:rPr sz="4150" i="1">
                        <a:solidFill>
                          <a:srgbClr val="6C6C6B"/>
                        </a:solidFill>
                        <a:latin typeface="Cambria Math" panose="02040503050406030204" pitchFamily="18" charset="0"/>
                      </a:rPr>
                      <m:t>8</m:t>
                    </m:r>
                    <m:r>
                      <a:rPr sz="4150" i="1">
                        <a:solidFill>
                          <a:srgbClr val="6C6C6B"/>
                        </a:solidFill>
                        <a:latin typeface="Cambria Math" panose="02040503050406030204" pitchFamily="18" charset="0"/>
                      </a:rPr>
                      <m:t>𝑛𝑚</m:t>
                    </m:r>
                  </m:oMath>
                </a14:m>
                <a:endParaRPr/>
              </a:p>
            </p:txBody>
          </p:sp>
        </mc:Choice>
        <mc:Fallback xmlns="">
          <p:sp>
            <p:nvSpPr>
              <p:cNvPr id="186" name="幅值：相同或不同"/>
              <p:cNvSpPr txBox="1">
                <a:spLocks noRot="1" noChangeAspect="1" noMove="1" noResize="1" noEditPoints="1" noAdjustHandles="1" noChangeArrowheads="1" noChangeShapeType="1" noTextEdit="1"/>
              </p:cNvSpPr>
              <p:nvPr/>
            </p:nvSpPr>
            <p:spPr>
              <a:xfrm>
                <a:off x="1113724" y="2642499"/>
                <a:ext cx="4791826" cy="744965"/>
              </a:xfrm>
              <a:prstGeom prst="rect">
                <a:avLst/>
              </a:prstGeom>
              <a:blipFill>
                <a:blip r:embed="rId2"/>
                <a:stretch>
                  <a:fillRect l="-4071" r="-5216" b="-2520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幅值：相同或不同"/>
              <p:cNvSpPr txBox="1"/>
              <p:nvPr/>
            </p:nvSpPr>
            <p:spPr>
              <a:xfrm>
                <a:off x="1113724" y="3443971"/>
                <a:ext cx="11891076" cy="73937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rPr lang="zh-CN" altLang="en-US" dirty="0"/>
                  <a:t>采样距离</a:t>
                </a:r>
                <a14:m>
                  <m:oMath xmlns:m="http://schemas.openxmlformats.org/officeDocument/2006/math">
                    <m:r>
                      <a:rPr lang="zh-CN" altLang="en-US" sz="3800" i="1">
                        <a:solidFill>
                          <a:srgbClr val="6C6C6B"/>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6C6C6B"/>
                        </a:solidFill>
                        <a:latin typeface="Cambria Math" panose="02040503050406030204" pitchFamily="18" charset="0"/>
                      </a:rPr>
                      <m:t>−</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2</m:t>
                        </m:r>
                      </m:e>
                      <m:sup>
                        <m:r>
                          <a:rPr lang="ar-AE" sz="4150" i="1">
                            <a:solidFill>
                              <a:srgbClr val="6C6C6B"/>
                            </a:solidFill>
                            <a:latin typeface="Cambria Math" panose="02040503050406030204" pitchFamily="18" charset="0"/>
                          </a:rPr>
                          <m:t>1</m:t>
                        </m:r>
                        <m:r>
                          <a:rPr lang="en-US" sz="4150" b="0" i="1" smtClean="0">
                            <a:solidFill>
                              <a:srgbClr val="6C6C6B"/>
                            </a:solidFill>
                            <a:latin typeface="Cambria Math" panose="02040503050406030204" pitchFamily="18" charset="0"/>
                          </a:rPr>
                          <m:t>4</m:t>
                        </m:r>
                      </m:sup>
                    </m:sSup>
                    <m:r>
                      <a:rPr lang="ar-AE" sz="4150" i="1">
                        <a:solidFill>
                          <a:srgbClr val="6C6C6B"/>
                        </a:solidFill>
                        <a:latin typeface="Cambria Math" panose="02040503050406030204" pitchFamily="18" charset="0"/>
                      </a:rPr>
                      <m:t>×</m:t>
                    </m:r>
                    <m:r>
                      <a:rPr lang="ar-AE" sz="4150" i="1">
                        <a:solidFill>
                          <a:srgbClr val="6C6C6B"/>
                        </a:solidFill>
                        <a:latin typeface="Cambria Math" panose="02040503050406030204" pitchFamily="18" charset="0"/>
                      </a:rPr>
                      <m:t>79</m:t>
                    </m:r>
                    <m:r>
                      <a:rPr lang="ar-AE" sz="4150" i="1">
                        <a:solidFill>
                          <a:srgbClr val="6C6C6B"/>
                        </a:solidFill>
                        <a:latin typeface="Cambria Math" panose="02040503050406030204" pitchFamily="18" charset="0"/>
                      </a:rPr>
                      <m:t>.</m:t>
                    </m:r>
                    <m:r>
                      <a:rPr lang="ar-AE" sz="4150" i="1">
                        <a:solidFill>
                          <a:srgbClr val="6C6C6B"/>
                        </a:solidFill>
                        <a:latin typeface="Cambria Math" panose="02040503050406030204" pitchFamily="18" charset="0"/>
                      </a:rPr>
                      <m:t>1</m:t>
                    </m:r>
                    <m:r>
                      <a:rPr lang="ar-AE" sz="4150" i="1">
                        <a:solidFill>
                          <a:srgbClr val="6C6C6B"/>
                        </a:solidFill>
                        <a:latin typeface="Cambria Math" panose="02040503050406030204" pitchFamily="18" charset="0"/>
                      </a:rPr>
                      <m:t>×</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10</m:t>
                        </m:r>
                      </m:e>
                      <m:sup>
                        <m:r>
                          <a:rPr lang="ar-AE" sz="4150" i="1">
                            <a:solidFill>
                              <a:srgbClr val="6C6C6B"/>
                            </a:solidFill>
                            <a:latin typeface="Cambria Math" panose="02040503050406030204" pitchFamily="18" charset="0"/>
                          </a:rPr>
                          <m:t>−</m:t>
                        </m:r>
                        <m:r>
                          <a:rPr lang="en-US" sz="4150" b="0" i="1" smtClean="0">
                            <a:solidFill>
                              <a:srgbClr val="6C6C6B"/>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2</m:t>
                        </m:r>
                      </m:e>
                      <m:sup>
                        <m:r>
                          <a:rPr lang="ar-AE" sz="4100" i="1">
                            <a:solidFill>
                              <a:srgbClr val="6C6C6B"/>
                            </a:solidFill>
                            <a:latin typeface="Cambria Math" panose="02040503050406030204" pitchFamily="18" charset="0"/>
                          </a:rPr>
                          <m:t>1</m:t>
                        </m:r>
                        <m:r>
                          <a:rPr lang="en-US" sz="4100" b="0" i="1" smtClean="0">
                            <a:solidFill>
                              <a:srgbClr val="6C6C6B"/>
                            </a:solidFill>
                            <a:latin typeface="Cambria Math" panose="02040503050406030204" pitchFamily="18" charset="0"/>
                          </a:rPr>
                          <m:t>4</m:t>
                        </m:r>
                      </m:sup>
                    </m:sSup>
                    <m:r>
                      <a:rPr lang="ar-AE" sz="4100" i="1">
                        <a:solidFill>
                          <a:srgbClr val="6C6C6B"/>
                        </a:solidFill>
                        <a:latin typeface="Cambria Math" panose="02040503050406030204" pitchFamily="18" charset="0"/>
                      </a:rPr>
                      <m:t>×</m:t>
                    </m:r>
                    <m:r>
                      <a:rPr lang="ar-AE" sz="4100" i="1">
                        <a:solidFill>
                          <a:srgbClr val="6C6C6B"/>
                        </a:solidFill>
                        <a:latin typeface="Cambria Math" panose="02040503050406030204" pitchFamily="18" charset="0"/>
                      </a:rPr>
                      <m:t>79</m:t>
                    </m:r>
                    <m:r>
                      <a:rPr lang="ar-AE" sz="4100" i="1">
                        <a:solidFill>
                          <a:srgbClr val="6C6C6B"/>
                        </a:solidFill>
                        <a:latin typeface="Cambria Math" panose="02040503050406030204" pitchFamily="18" charset="0"/>
                      </a:rPr>
                      <m:t>.</m:t>
                    </m:r>
                    <m:r>
                      <a:rPr lang="ar-AE" sz="4100" i="1">
                        <a:solidFill>
                          <a:srgbClr val="6C6C6B"/>
                        </a:solidFill>
                        <a:latin typeface="Cambria Math" panose="02040503050406030204" pitchFamily="18" charset="0"/>
                      </a:rPr>
                      <m:t>1</m:t>
                    </m:r>
                    <m:r>
                      <a:rPr lang="ar-AE" sz="4100" i="1">
                        <a:solidFill>
                          <a:srgbClr val="6C6C6B"/>
                        </a:solidFill>
                        <a:latin typeface="Cambria Math" panose="02040503050406030204" pitchFamily="18" charset="0"/>
                      </a:rPr>
                      <m:t>×</m:t>
                    </m:r>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10</m:t>
                        </m:r>
                      </m:e>
                      <m:sup>
                        <m:r>
                          <a:rPr lang="ar-AE" sz="4100" i="1">
                            <a:solidFill>
                              <a:srgbClr val="6C6C6B"/>
                            </a:solidFill>
                            <a:latin typeface="Cambria Math" panose="02040503050406030204" pitchFamily="18" charset="0"/>
                          </a:rPr>
                          <m:t>−</m:t>
                        </m:r>
                        <m:r>
                          <a:rPr lang="en-US" sz="4100" b="0" i="1" smtClean="0">
                            <a:solidFill>
                              <a:srgbClr val="6C6C6B"/>
                            </a:solidFill>
                            <a:latin typeface="Cambria Math" panose="02040503050406030204" pitchFamily="18" charset="0"/>
                          </a:rPr>
                          <m:t>9</m:t>
                        </m:r>
                      </m:sup>
                    </m:sSup>
                  </m:oMath>
                </a14:m>
                <a:endParaRPr dirty="0"/>
              </a:p>
            </p:txBody>
          </p:sp>
        </mc:Choice>
        <mc:Fallback xmlns="">
          <p:sp>
            <p:nvSpPr>
              <p:cNvPr id="187" name="幅值：相同或不同"/>
              <p:cNvSpPr txBox="1">
                <a:spLocks noRot="1" noChangeAspect="1" noMove="1" noResize="1" noEditPoints="1" noAdjustHandles="1" noChangeArrowheads="1" noChangeShapeType="1" noTextEdit="1"/>
              </p:cNvSpPr>
              <p:nvPr/>
            </p:nvSpPr>
            <p:spPr>
              <a:xfrm>
                <a:off x="1113724" y="3443971"/>
                <a:ext cx="11891076" cy="739370"/>
              </a:xfrm>
              <a:prstGeom prst="rect">
                <a:avLst/>
              </a:prstGeom>
              <a:blipFill>
                <a:blip r:embed="rId3"/>
                <a:stretch>
                  <a:fillRect l="-1641" b="-2644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幅值：相同或不同"/>
              <p:cNvSpPr txBox="1"/>
              <p:nvPr/>
            </p:nvSpPr>
            <p:spPr>
              <a:xfrm>
                <a:off x="1113724" y="4239846"/>
                <a:ext cx="6069048"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干涉图函数：</a:t>
                </a:r>
                <a14:m>
                  <m:oMath xmlns:m="http://schemas.openxmlformats.org/officeDocument/2006/math">
                    <m:r>
                      <a:rPr sz="4100" i="1">
                        <a:solidFill>
                          <a:srgbClr val="FEFFFE"/>
                        </a:solidFill>
                        <a:latin typeface="Cambria Math" panose="02040503050406030204" pitchFamily="18" charset="0"/>
                      </a:rPr>
                      <m:t>𝐼</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𝑐𝑜𝑠</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2</m:t>
                    </m:r>
                    <m:r>
                      <a:rPr sz="4100" i="1">
                        <a:solidFill>
                          <a:srgbClr val="FEFFFE"/>
                        </a:solidFill>
                        <a:latin typeface="Cambria Math" panose="02040503050406030204" pitchFamily="18" charset="0"/>
                      </a:rPr>
                      <m:t>𝜋</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𝑥</m:t>
                    </m:r>
                    <m:r>
                      <a:rPr sz="4100" i="1">
                        <a:solidFill>
                          <a:srgbClr val="FEFFFE"/>
                        </a:solidFill>
                        <a:latin typeface="Cambria Math" panose="02040503050406030204" pitchFamily="18" charset="0"/>
                      </a:rPr>
                      <m:t>)</m:t>
                    </m:r>
                  </m:oMath>
                </a14:m>
                <a:endParaRPr/>
              </a:p>
            </p:txBody>
          </p:sp>
        </mc:Choice>
        <mc:Fallback xmlns="">
          <p:sp>
            <p:nvSpPr>
              <p:cNvPr id="188" name="幅值：相同或不同"/>
              <p:cNvSpPr txBox="1">
                <a:spLocks noRot="1" noChangeAspect="1" noMove="1" noResize="1" noEditPoints="1" noAdjustHandles="1" noChangeArrowheads="1" noChangeShapeType="1" noTextEdit="1"/>
              </p:cNvSpPr>
              <p:nvPr/>
            </p:nvSpPr>
            <p:spPr>
              <a:xfrm>
                <a:off x="1113724" y="4239846"/>
                <a:ext cx="6069048" cy="744965"/>
              </a:xfrm>
              <a:prstGeom prst="rect">
                <a:avLst/>
              </a:prstGeom>
              <a:blipFill>
                <a:blip r:embed="rId4"/>
                <a:stretch>
                  <a:fillRect l="-3216" r="-5628" b="-245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91" name="Group"/>
          <p:cNvGrpSpPr/>
          <p:nvPr/>
        </p:nvGrpSpPr>
        <p:grpSpPr>
          <a:xfrm>
            <a:off x="698498" y="800100"/>
            <a:ext cx="863604" cy="863602"/>
            <a:chOff x="0" y="0"/>
            <a:chExt cx="863602" cy="863601"/>
          </a:xfrm>
        </p:grpSpPr>
        <p:sp>
          <p:nvSpPr>
            <p:cNvPr id="189"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0"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20BE1AD9-C100-4FA5-8D69-1524744D6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6130819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9D8AAF53-5032-45DC-A7DD-6114A41B3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38793288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A3FC0DCB-3A62-4F11-BADC-284FCD7F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579082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A5ECF6AC-D369-4D91-A403-D78D6A21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750614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7F11E042-1B85-451A-9311-1C8DDB41D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45228294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8CD69FFC-4A0E-408B-B22B-950024CAC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7143336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5BBD7DB1-12FC-4678-AC2B-18C8F53BF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945562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437934"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倾斜误差为随机误差</a:t>
            </a:r>
            <a:endParaRPr dirty="0">
              <a:solidFill>
                <a:srgbClr val="6C6C6C"/>
              </a:solidFill>
            </a:endParaRPr>
          </a:p>
        </p:txBody>
      </p:sp>
      <p:sp>
        <p:nvSpPr>
          <p:cNvPr id="8" name="幅值：相同或不同">
            <a:extLst>
              <a:ext uri="{FF2B5EF4-FFF2-40B4-BE49-F238E27FC236}">
                <a16:creationId xmlns:a16="http://schemas.microsoft.com/office/drawing/2014/main" id="{8D23B68B-4DA6-4CEB-AF13-5A3E274E4E15}"/>
              </a:ext>
            </a:extLst>
          </p:cNvPr>
          <p:cNvSpPr txBox="1"/>
          <p:nvPr/>
        </p:nvSpPr>
        <p:spPr>
          <a:xfrm>
            <a:off x="1272685" y="5505540"/>
            <a:ext cx="433067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倾斜误差为线性误差</a:t>
            </a:r>
            <a:endParaRPr dirty="0"/>
          </a:p>
        </p:txBody>
      </p:sp>
    </p:spTree>
    <p:extLst>
      <p:ext uri="{BB962C8B-B14F-4D97-AF65-F5344CB8AC3E}">
        <p14:creationId xmlns:p14="http://schemas.microsoft.com/office/powerpoint/2010/main" val="556854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线性倾斜误差的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直线误差</a:t>
            </a:r>
            <a:endParaRPr dirty="0"/>
          </a:p>
        </p:txBody>
      </p:sp>
    </p:spTree>
    <p:extLst>
      <p:ext uri="{BB962C8B-B14F-4D97-AF65-F5344CB8AC3E}">
        <p14:creationId xmlns:p14="http://schemas.microsoft.com/office/powerpoint/2010/main" val="31463790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1B277453-0CDC-4731-9EF1-7298D553B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8867088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194"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dirty="0"/>
              <a:t>正弦噪声影响</a:t>
            </a:r>
            <a:endParaRPr dirty="0"/>
          </a:p>
        </p:txBody>
      </p:sp>
      <p:grpSp>
        <p:nvGrpSpPr>
          <p:cNvPr id="197" name="Group"/>
          <p:cNvGrpSpPr/>
          <p:nvPr/>
        </p:nvGrpSpPr>
        <p:grpSpPr>
          <a:xfrm>
            <a:off x="698498" y="800100"/>
            <a:ext cx="863604" cy="863602"/>
            <a:chOff x="0" y="0"/>
            <a:chExt cx="863602" cy="863601"/>
          </a:xfrm>
        </p:grpSpPr>
        <p:sp>
          <p:nvSpPr>
            <p:cNvPr id="195"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6"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9E202941-093C-4C56-9092-9C2E37EF4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2680554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8C8AC4E8-6382-4FB8-9374-BA350BEF8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6211968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674CC97B-2066-4C85-8DC0-FAC58C6EB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2484473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B19EFE91-D8DF-450D-A051-EA17C31E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0391546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BEDA8773-57DC-4A5A-90F4-497676E4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778290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2F96AF54-2685-44B3-AC0B-A389F7E7F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25993702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线性倾斜误差的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直线误差</a:t>
            </a:r>
            <a:endParaRPr dirty="0">
              <a:solidFill>
                <a:srgbClr val="6C6C6C"/>
              </a:solidFill>
            </a:endParaRPr>
          </a:p>
        </p:txBody>
      </p:sp>
      <p:sp>
        <p:nvSpPr>
          <p:cNvPr id="7" name="幅值：相同或不同">
            <a:extLst>
              <a:ext uri="{FF2B5EF4-FFF2-40B4-BE49-F238E27FC236}">
                <a16:creationId xmlns:a16="http://schemas.microsoft.com/office/drawing/2014/main" id="{DC663EEE-E6DB-4208-9F8D-26953CE51A39}"/>
              </a:ext>
            </a:extLst>
          </p:cNvPr>
          <p:cNvSpPr txBox="1"/>
          <p:nvPr/>
        </p:nvSpPr>
        <p:spPr>
          <a:xfrm>
            <a:off x="1272685" y="3699772"/>
            <a:ext cx="2586606"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三角波误差</a:t>
            </a:r>
            <a:endParaRPr dirty="0"/>
          </a:p>
        </p:txBody>
      </p:sp>
    </p:spTree>
    <p:extLst>
      <p:ext uri="{BB962C8B-B14F-4D97-AF65-F5344CB8AC3E}">
        <p14:creationId xmlns:p14="http://schemas.microsoft.com/office/powerpoint/2010/main" val="370533893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FC4E73E4-DBDE-4404-B033-8995E7F5E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4371335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BA51ABF8-5933-4F2E-AB2E-E7717B845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22240434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D375B3CF-DF06-4CC9-A515-2E8DDF40B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8381245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dirty="0"/>
              <a:t>随机噪声影响</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FFC8587A-5152-4A6F-8720-779C89E52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0061381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DC31A618-7E3D-40C0-905D-BD05319FF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36328204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2A01FC95-2B8A-4B1E-80EB-B1D524B62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2678399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C49DFFEB-66ED-47EE-80A9-C2D55B394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4230868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3821559"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dirty="0" err="1"/>
              <a:t>实验结果</a:t>
            </a:r>
            <a:r>
              <a:rPr dirty="0"/>
              <a:t> - </a:t>
            </a:r>
            <a:r>
              <a:rPr lang="en-US" dirty="0"/>
              <a:t>5</a:t>
            </a:r>
            <a:r>
              <a:rPr dirty="0"/>
              <a:t>32nm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正弦噪声影响</a:t>
            </a:r>
            <a:endParaRPr dirty="0"/>
          </a:p>
        </p:txBody>
      </p:sp>
    </p:spTree>
    <p:extLst>
      <p:ext uri="{BB962C8B-B14F-4D97-AF65-F5344CB8AC3E}">
        <p14:creationId xmlns:p14="http://schemas.microsoft.com/office/powerpoint/2010/main" val="114746033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p>
        </p:txBody>
      </p:sp>
      <p:pic>
        <p:nvPicPr>
          <p:cNvPr id="3" name="图片 2">
            <a:extLst>
              <a:ext uri="{FF2B5EF4-FFF2-40B4-BE49-F238E27FC236}">
                <a16:creationId xmlns:a16="http://schemas.microsoft.com/office/drawing/2014/main" id="{213A9D6E-0688-4408-B5B9-B6FB4FE2A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1405286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150589"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p>
        </p:txBody>
      </p:sp>
      <p:pic>
        <p:nvPicPr>
          <p:cNvPr id="3" name="图片 2">
            <a:extLst>
              <a:ext uri="{FF2B5EF4-FFF2-40B4-BE49-F238E27FC236}">
                <a16:creationId xmlns:a16="http://schemas.microsoft.com/office/drawing/2014/main" id="{42BC0E20-6195-4DBE-B451-31F929B37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90013289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随机噪声影响</a:t>
            </a:r>
            <a:endParaRPr dirty="0"/>
          </a:p>
        </p:txBody>
      </p:sp>
    </p:spTree>
    <p:extLst>
      <p:ext uri="{BB962C8B-B14F-4D97-AF65-F5344CB8AC3E}">
        <p14:creationId xmlns:p14="http://schemas.microsoft.com/office/powerpoint/2010/main" val="412305278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p>
        </p:txBody>
      </p:sp>
      <p:pic>
        <p:nvPicPr>
          <p:cNvPr id="3" name="图片 2">
            <a:extLst>
              <a:ext uri="{FF2B5EF4-FFF2-40B4-BE49-F238E27FC236}">
                <a16:creationId xmlns:a16="http://schemas.microsoft.com/office/drawing/2014/main" id="{4E1D2ACE-DD21-420B-AE77-0CC86D461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9214995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p>
        </p:txBody>
      </p:sp>
      <p:pic>
        <p:nvPicPr>
          <p:cNvPr id="3" name="图片 2">
            <a:extLst>
              <a:ext uri="{FF2B5EF4-FFF2-40B4-BE49-F238E27FC236}">
                <a16:creationId xmlns:a16="http://schemas.microsoft.com/office/drawing/2014/main" id="{D784628C-2F85-4A84-B068-43E26A380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6932907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随机噪声影响</a:t>
            </a:r>
            <a:endParaRPr sz="3400" dirty="0">
              <a:solidFill>
                <a:srgbClr val="6C6C6C"/>
              </a:solidFill>
            </a:endParaRPr>
          </a:p>
        </p:txBody>
      </p:sp>
      <p:sp>
        <p:nvSpPr>
          <p:cNvPr id="8" name="幅值：相同或不同">
            <a:extLst>
              <a:ext uri="{FF2B5EF4-FFF2-40B4-BE49-F238E27FC236}">
                <a16:creationId xmlns:a16="http://schemas.microsoft.com/office/drawing/2014/main" id="{61DD6B78-4D42-4837-B262-E8EFA9394E86}"/>
              </a:ext>
            </a:extLst>
          </p:cNvPr>
          <p:cNvSpPr txBox="1"/>
          <p:nvPr/>
        </p:nvSpPr>
        <p:spPr>
          <a:xfrm>
            <a:off x="1272686" y="5858625"/>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sz="3400" dirty="0"/>
              <a:t>线性噪声影响</a:t>
            </a:r>
            <a:endParaRPr sz="3400" dirty="0"/>
          </a:p>
        </p:txBody>
      </p:sp>
    </p:spTree>
    <p:extLst>
      <p:ext uri="{BB962C8B-B14F-4D97-AF65-F5344CB8AC3E}">
        <p14:creationId xmlns:p14="http://schemas.microsoft.com/office/powerpoint/2010/main" val="6193457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线性噪声影响</a:t>
            </a:r>
            <a:endParaRPr dirty="0"/>
          </a:p>
        </p:txBody>
      </p:sp>
    </p:spTree>
    <p:extLst>
      <p:ext uri="{BB962C8B-B14F-4D97-AF65-F5344CB8AC3E}">
        <p14:creationId xmlns:p14="http://schemas.microsoft.com/office/powerpoint/2010/main" val="155368528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所有线性噪声</a:t>
            </a:r>
            <a:endParaRPr dirty="0"/>
          </a:p>
        </p:txBody>
      </p:sp>
      <p:pic>
        <p:nvPicPr>
          <p:cNvPr id="3" name="图片 2">
            <a:extLst>
              <a:ext uri="{FF2B5EF4-FFF2-40B4-BE49-F238E27FC236}">
                <a16:creationId xmlns:a16="http://schemas.microsoft.com/office/drawing/2014/main" id="{79C7AA67-132E-4D7C-B57A-E5E3DC7FD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78687826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dirty="0"/>
              <a:t>L</a:t>
            </a:r>
            <a:r>
              <a:rPr lang="en-US" altLang="zh-CN" dirty="0"/>
              <a:t>inear Noise 1</a:t>
            </a:r>
            <a:endParaRPr dirty="0"/>
          </a:p>
        </p:txBody>
      </p:sp>
      <p:pic>
        <p:nvPicPr>
          <p:cNvPr id="4" name="图片 3">
            <a:extLst>
              <a:ext uri="{FF2B5EF4-FFF2-40B4-BE49-F238E27FC236}">
                <a16:creationId xmlns:a16="http://schemas.microsoft.com/office/drawing/2014/main" id="{71371CCB-0B20-4FEE-9761-8134483FB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0748035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36238"/>
            <a:ext cx="7442102"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fr-FR" altLang="zh-CN" dirty="0"/>
              <a:t>noise_linear1 = linspace(0,1,len(x0))</a:t>
            </a:r>
            <a:endParaRPr lang="en-US" altLang="zh-CN" dirty="0"/>
          </a:p>
        </p:txBody>
      </p:sp>
      <p:pic>
        <p:nvPicPr>
          <p:cNvPr id="3" name="图片 2">
            <a:extLst>
              <a:ext uri="{FF2B5EF4-FFF2-40B4-BE49-F238E27FC236}">
                <a16:creationId xmlns:a16="http://schemas.microsoft.com/office/drawing/2014/main" id="{E386490A-A811-4665-BC1D-B1859B521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0077145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2</a:t>
            </a:r>
          </a:p>
        </p:txBody>
      </p:sp>
      <p:pic>
        <p:nvPicPr>
          <p:cNvPr id="4" name="图片 3">
            <a:extLst>
              <a:ext uri="{FF2B5EF4-FFF2-40B4-BE49-F238E27FC236}">
                <a16:creationId xmlns:a16="http://schemas.microsoft.com/office/drawing/2014/main" id="{DE846C94-5CFD-4F5A-8B9B-418A5E4D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1098015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noise_linear2 = </a:t>
            </a:r>
            <a:r>
              <a:rPr lang="en-US" altLang="zh-CN" sz="3200" dirty="0" err="1"/>
              <a:t>signal.sawtooth</a:t>
            </a:r>
            <a:r>
              <a:rPr lang="en-US" altLang="zh-CN" sz="3200" dirty="0"/>
              <a:t>(2 * </a:t>
            </a:r>
            <a:r>
              <a:rPr lang="en-US" altLang="zh-CN" sz="3200" dirty="0" err="1"/>
              <a:t>np.pi</a:t>
            </a:r>
            <a:r>
              <a:rPr lang="en-US" altLang="zh-CN" sz="3200" dirty="0"/>
              <a:t> * 10 * noise_linear1, 0.5)</a:t>
            </a:r>
          </a:p>
        </p:txBody>
      </p:sp>
      <p:pic>
        <p:nvPicPr>
          <p:cNvPr id="3" name="图片 2">
            <a:extLst>
              <a:ext uri="{FF2B5EF4-FFF2-40B4-BE49-F238E27FC236}">
                <a16:creationId xmlns:a16="http://schemas.microsoft.com/office/drawing/2014/main" id="{4F1D29ED-717F-497A-8506-38E7FF073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9333540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3</a:t>
            </a:r>
          </a:p>
        </p:txBody>
      </p:sp>
      <p:pic>
        <p:nvPicPr>
          <p:cNvPr id="4" name="图片 3">
            <a:extLst>
              <a:ext uri="{FF2B5EF4-FFF2-40B4-BE49-F238E27FC236}">
                <a16:creationId xmlns:a16="http://schemas.microsoft.com/office/drawing/2014/main" id="{E357555F-8215-4C93-AA28-CE0E6D90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83863826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noise_linear3 = </a:t>
            </a:r>
            <a:r>
              <a:rPr lang="en-US" altLang="zh-CN" sz="3200" dirty="0" err="1"/>
              <a:t>signal.sawtooth</a:t>
            </a:r>
            <a:r>
              <a:rPr lang="en-US" altLang="zh-CN" sz="3200" dirty="0"/>
              <a:t>(2 * </a:t>
            </a:r>
            <a:r>
              <a:rPr lang="en-US" altLang="zh-CN" sz="3200" dirty="0" err="1"/>
              <a:t>np.pi</a:t>
            </a:r>
            <a:r>
              <a:rPr lang="en-US" altLang="zh-CN" sz="3200" dirty="0"/>
              <a:t> * 15 * noise_linear1, 0.5)</a:t>
            </a:r>
          </a:p>
        </p:txBody>
      </p:sp>
      <p:pic>
        <p:nvPicPr>
          <p:cNvPr id="3" name="图片 2">
            <a:extLst>
              <a:ext uri="{FF2B5EF4-FFF2-40B4-BE49-F238E27FC236}">
                <a16:creationId xmlns:a16="http://schemas.microsoft.com/office/drawing/2014/main" id="{E3C21FC0-DB11-4B25-BE6A-3F742AE47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8552638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4</a:t>
            </a:r>
          </a:p>
        </p:txBody>
      </p:sp>
      <p:pic>
        <p:nvPicPr>
          <p:cNvPr id="4" name="图片 3">
            <a:extLst>
              <a:ext uri="{FF2B5EF4-FFF2-40B4-BE49-F238E27FC236}">
                <a16:creationId xmlns:a16="http://schemas.microsoft.com/office/drawing/2014/main" id="{5EC597A0-0BE8-4B15-A848-9ED0FF196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4823722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51627"/>
            <a:ext cx="123761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3200" dirty="0"/>
              <a:t>noise_linear4 = </a:t>
            </a:r>
            <a:r>
              <a:rPr lang="en-US" altLang="zh-CN" sz="3200" dirty="0" err="1"/>
              <a:t>signal.sawtooth</a:t>
            </a:r>
            <a:r>
              <a:rPr lang="en-US" altLang="zh-CN" sz="3200" dirty="0"/>
              <a:t>(2 * </a:t>
            </a:r>
            <a:r>
              <a:rPr lang="en-US" altLang="zh-CN" sz="3200" dirty="0" err="1"/>
              <a:t>np.pi</a:t>
            </a:r>
            <a:r>
              <a:rPr lang="en-US" altLang="zh-CN" sz="3200" dirty="0"/>
              <a:t> * 20 * noise_linear1, 0.5)</a:t>
            </a:r>
          </a:p>
        </p:txBody>
      </p:sp>
      <p:pic>
        <p:nvPicPr>
          <p:cNvPr id="3" name="图片 2">
            <a:extLst>
              <a:ext uri="{FF2B5EF4-FFF2-40B4-BE49-F238E27FC236}">
                <a16:creationId xmlns:a16="http://schemas.microsoft.com/office/drawing/2014/main" id="{355F7BB6-7BE4-46F7-AA2A-3A6E7C274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9993533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随机噪声影响</a:t>
            </a:r>
            <a:endParaRPr sz="3400" dirty="0">
              <a:solidFill>
                <a:srgbClr val="6C6C6C"/>
              </a:solidFill>
            </a:endParaRPr>
          </a:p>
        </p:txBody>
      </p:sp>
      <p:sp>
        <p:nvSpPr>
          <p:cNvPr id="8" name="幅值：相同或不同">
            <a:extLst>
              <a:ext uri="{FF2B5EF4-FFF2-40B4-BE49-F238E27FC236}">
                <a16:creationId xmlns:a16="http://schemas.microsoft.com/office/drawing/2014/main" id="{61DD6B78-4D42-4837-B262-E8EFA9394E86}"/>
              </a:ext>
            </a:extLst>
          </p:cNvPr>
          <p:cNvSpPr txBox="1"/>
          <p:nvPr/>
        </p:nvSpPr>
        <p:spPr>
          <a:xfrm>
            <a:off x="1272686" y="5858625"/>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线性噪声影响</a:t>
            </a:r>
            <a:endParaRPr sz="3400" dirty="0">
              <a:solidFill>
                <a:srgbClr val="6C6C6C"/>
              </a:solidFill>
            </a:endParaRPr>
          </a:p>
        </p:txBody>
      </p:sp>
      <p:sp>
        <p:nvSpPr>
          <p:cNvPr id="9" name="幅值：相同或不同">
            <a:extLst>
              <a:ext uri="{FF2B5EF4-FFF2-40B4-BE49-F238E27FC236}">
                <a16:creationId xmlns:a16="http://schemas.microsoft.com/office/drawing/2014/main" id="{6EA0FC08-B5F9-4358-BDC7-B7D4A5E3AA2A}"/>
              </a:ext>
            </a:extLst>
          </p:cNvPr>
          <p:cNvSpPr txBox="1"/>
          <p:nvPr/>
        </p:nvSpPr>
        <p:spPr>
          <a:xfrm>
            <a:off x="1272686" y="7462202"/>
            <a:ext cx="3022622" cy="625812"/>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wrap="none" lIns="50800" tIns="50800" rIns="50800" bIns="50800" anchor="ctr">
            <a:spAutoFit/>
          </a:bodyPr>
          <a:lstStyle/>
          <a:p>
            <a:pPr marL="300789" indent="-300789" algn="l">
              <a:buSzPct val="100000"/>
              <a:buChar char="•"/>
              <a:defRPr sz="3400"/>
            </a:pPr>
            <a:r>
              <a:rPr lang="zh-CN" altLang="en-US" dirty="0"/>
              <a:t>联合噪声影响</a:t>
            </a:r>
            <a:endParaRPr dirty="0"/>
          </a:p>
        </p:txBody>
      </p:sp>
    </p:spTree>
    <p:extLst>
      <p:ext uri="{BB962C8B-B14F-4D97-AF65-F5344CB8AC3E}">
        <p14:creationId xmlns:p14="http://schemas.microsoft.com/office/powerpoint/2010/main" val="348020837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5</a:t>
            </a:r>
          </a:p>
        </p:txBody>
      </p:sp>
      <p:pic>
        <p:nvPicPr>
          <p:cNvPr id="4" name="图片 3">
            <a:extLst>
              <a:ext uri="{FF2B5EF4-FFF2-40B4-BE49-F238E27FC236}">
                <a16:creationId xmlns:a16="http://schemas.microsoft.com/office/drawing/2014/main" id="{A53D901B-900C-4B96-AFE2-D4D11B60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6844211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213182"/>
            <a:ext cx="12268743"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400" dirty="0"/>
              <a:t>noise_linear5 = </a:t>
            </a:r>
            <a:r>
              <a:rPr lang="en-US" altLang="zh-CN" sz="2400" dirty="0" err="1"/>
              <a:t>signal.square</a:t>
            </a:r>
            <a:r>
              <a:rPr lang="en-US" altLang="zh-CN" sz="2400" dirty="0"/>
              <a:t>(2 * </a:t>
            </a:r>
            <a:r>
              <a:rPr lang="en-US" altLang="zh-CN" sz="2400" dirty="0" err="1"/>
              <a:t>np.pi</a:t>
            </a:r>
            <a:r>
              <a:rPr lang="en-US" altLang="zh-CN" sz="2400" dirty="0"/>
              <a:t> * 10 * noise_linear1, duty=(noise_linear1 + 1)/2)</a:t>
            </a:r>
          </a:p>
        </p:txBody>
      </p:sp>
      <p:pic>
        <p:nvPicPr>
          <p:cNvPr id="3" name="图片 2">
            <a:extLst>
              <a:ext uri="{FF2B5EF4-FFF2-40B4-BE49-F238E27FC236}">
                <a16:creationId xmlns:a16="http://schemas.microsoft.com/office/drawing/2014/main" id="{E67108E3-1D28-4A39-84B2-34EE96560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66344158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6</a:t>
            </a:r>
          </a:p>
        </p:txBody>
      </p:sp>
      <p:pic>
        <p:nvPicPr>
          <p:cNvPr id="4" name="图片 3">
            <a:extLst>
              <a:ext uri="{FF2B5EF4-FFF2-40B4-BE49-F238E27FC236}">
                <a16:creationId xmlns:a16="http://schemas.microsoft.com/office/drawing/2014/main" id="{ACF9F8E5-0699-4CF2-87D4-2BAD2689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20408825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82404"/>
            <a:ext cx="12578123" cy="105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800" dirty="0"/>
              <a:t>noise_linear6 = </a:t>
            </a:r>
            <a:r>
              <a:rPr lang="en-US" altLang="zh-CN" sz="2800" dirty="0" err="1"/>
              <a:t>signal.square</a:t>
            </a:r>
            <a:r>
              <a:rPr lang="en-US" altLang="zh-CN" sz="2800" dirty="0"/>
              <a:t>(2 * </a:t>
            </a:r>
            <a:r>
              <a:rPr lang="en-US" altLang="zh-CN" sz="2800" dirty="0" err="1"/>
              <a:t>np.pi</a:t>
            </a:r>
            <a:r>
              <a:rPr lang="en-US" altLang="zh-CN" sz="2800" dirty="0"/>
              <a:t> * 15 * noise_linear1, duty=(sig + 1)/2)</a:t>
            </a:r>
          </a:p>
        </p:txBody>
      </p:sp>
      <p:pic>
        <p:nvPicPr>
          <p:cNvPr id="3" name="图片 2">
            <a:extLst>
              <a:ext uri="{FF2B5EF4-FFF2-40B4-BE49-F238E27FC236}">
                <a16:creationId xmlns:a16="http://schemas.microsoft.com/office/drawing/2014/main" id="{6FE03A58-BDD4-4205-AEBC-2385B0E94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5922146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7</a:t>
            </a:r>
          </a:p>
        </p:txBody>
      </p:sp>
      <p:pic>
        <p:nvPicPr>
          <p:cNvPr id="4" name="图片 3">
            <a:extLst>
              <a:ext uri="{FF2B5EF4-FFF2-40B4-BE49-F238E27FC236}">
                <a16:creationId xmlns:a16="http://schemas.microsoft.com/office/drawing/2014/main" id="{CA7E805D-0E16-4905-AA97-79EB2992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8538702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213182"/>
            <a:ext cx="12268743" cy="99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sz="2400" dirty="0"/>
              <a:t>noise_linear7 = </a:t>
            </a:r>
            <a:r>
              <a:rPr lang="en-US" altLang="zh-CN" sz="2400" dirty="0" err="1"/>
              <a:t>signal.square</a:t>
            </a:r>
            <a:r>
              <a:rPr lang="en-US" altLang="zh-CN" sz="2400" dirty="0"/>
              <a:t>(2 * </a:t>
            </a:r>
            <a:r>
              <a:rPr lang="en-US" altLang="zh-CN" sz="2400" dirty="0" err="1"/>
              <a:t>np.pi</a:t>
            </a:r>
            <a:r>
              <a:rPr lang="en-US" altLang="zh-CN" sz="2400" dirty="0"/>
              <a:t> * 20 * noise_linear1, duty=(noise_linear1 + 1)/2)</a:t>
            </a:r>
          </a:p>
        </p:txBody>
      </p:sp>
      <p:pic>
        <p:nvPicPr>
          <p:cNvPr id="3" name="图片 2">
            <a:extLst>
              <a:ext uri="{FF2B5EF4-FFF2-40B4-BE49-F238E27FC236}">
                <a16:creationId xmlns:a16="http://schemas.microsoft.com/office/drawing/2014/main" id="{CEC82526-BDCE-477C-A953-49C062C6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85338227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8</a:t>
            </a:r>
          </a:p>
        </p:txBody>
      </p:sp>
      <p:pic>
        <p:nvPicPr>
          <p:cNvPr id="4" name="图片 3">
            <a:extLst>
              <a:ext uri="{FF2B5EF4-FFF2-40B4-BE49-F238E27FC236}">
                <a16:creationId xmlns:a16="http://schemas.microsoft.com/office/drawing/2014/main" id="{8AC1ECC2-2C5D-46F3-9AE9-B05C245E0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1784174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36238"/>
            <a:ext cx="12045926"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dirty="0"/>
              <a:t>noise_linear8 = </a:t>
            </a:r>
            <a:r>
              <a:rPr lang="en-US" altLang="zh-CN" dirty="0" err="1"/>
              <a:t>signal.sawtooth</a:t>
            </a:r>
            <a:r>
              <a:rPr lang="en-US" altLang="zh-CN" dirty="0"/>
              <a:t>(2 * </a:t>
            </a:r>
            <a:r>
              <a:rPr lang="en-US" altLang="zh-CN" dirty="0" err="1"/>
              <a:t>np.pi</a:t>
            </a:r>
            <a:r>
              <a:rPr lang="en-US" altLang="zh-CN" dirty="0"/>
              <a:t> * 4 * noise_linear1)</a:t>
            </a:r>
          </a:p>
        </p:txBody>
      </p:sp>
      <p:pic>
        <p:nvPicPr>
          <p:cNvPr id="3" name="图片 2">
            <a:extLst>
              <a:ext uri="{FF2B5EF4-FFF2-40B4-BE49-F238E27FC236}">
                <a16:creationId xmlns:a16="http://schemas.microsoft.com/office/drawing/2014/main" id="{92CA1E6C-5F18-4E7E-84FA-EFC0C39BA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6236274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9</a:t>
            </a:r>
          </a:p>
        </p:txBody>
      </p:sp>
      <p:pic>
        <p:nvPicPr>
          <p:cNvPr id="4" name="图片 3">
            <a:extLst>
              <a:ext uri="{FF2B5EF4-FFF2-40B4-BE49-F238E27FC236}">
                <a16:creationId xmlns:a16="http://schemas.microsoft.com/office/drawing/2014/main" id="{511F7581-56EE-4166-A7C1-13D715CF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92494831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136238"/>
            <a:ext cx="12045926" cy="114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a:t>
            </a:r>
            <a:endParaRPr lang="en-US" altLang="zh-CN" dirty="0"/>
          </a:p>
          <a:p>
            <a:r>
              <a:rPr lang="en-US" altLang="zh-CN" dirty="0"/>
              <a:t>noise_linear9 = </a:t>
            </a:r>
            <a:r>
              <a:rPr lang="en-US" altLang="zh-CN" dirty="0" err="1"/>
              <a:t>signal.sawtooth</a:t>
            </a:r>
            <a:r>
              <a:rPr lang="en-US" altLang="zh-CN" dirty="0"/>
              <a:t>(2 * </a:t>
            </a:r>
            <a:r>
              <a:rPr lang="en-US" altLang="zh-CN" dirty="0" err="1"/>
              <a:t>np.pi</a:t>
            </a:r>
            <a:r>
              <a:rPr lang="en-US" altLang="zh-CN" dirty="0"/>
              <a:t> * 8 * noise_linear1)</a:t>
            </a:r>
          </a:p>
        </p:txBody>
      </p:sp>
      <p:pic>
        <p:nvPicPr>
          <p:cNvPr id="3" name="图片 2">
            <a:extLst>
              <a:ext uri="{FF2B5EF4-FFF2-40B4-BE49-F238E27FC236}">
                <a16:creationId xmlns:a16="http://schemas.microsoft.com/office/drawing/2014/main" id="{6F67A6C6-41CF-452F-99AC-3E875FEE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29155514"/>
      </p:ext>
    </p:extLst>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337</TotalTime>
  <Words>1089</Words>
  <Application>Microsoft Office PowerPoint</Application>
  <PresentationFormat>自定义</PresentationFormat>
  <Paragraphs>210</Paragraphs>
  <Slides>113</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113</vt:i4>
      </vt:variant>
    </vt:vector>
  </HeadingPairs>
  <TitlesOfParts>
    <vt:vector size="119" baseType="lpstr">
      <vt:lpstr>Helvetica Neue</vt:lpstr>
      <vt:lpstr>Helvetica Neue Medium</vt:lpstr>
      <vt:lpstr>ui-monospace</vt:lpstr>
      <vt:lpstr>Cambria Math</vt:lpstr>
      <vt:lpstr>Helvetica</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yang15140304996@outlook.com</cp:lastModifiedBy>
  <cp:revision>181</cp:revision>
  <dcterms:modified xsi:type="dcterms:W3CDTF">2021-12-20T03:06:17Z</dcterms:modified>
</cp:coreProperties>
</file>